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3" r:id="rId1"/>
  </p:sldMasterIdLst>
  <p:notesMasterIdLst>
    <p:notesMasterId r:id="rId3"/>
  </p:notesMasterIdLst>
  <p:sldIdLst>
    <p:sldId id="256" r:id="rId2"/>
  </p:sldIdLst>
  <p:sldSz cx="43891200" cy="36576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FC"/>
    <a:srgbClr val="1862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127051-DEAC-4EAE-8B31-B2E557C86D4B}" v="66" dt="2020-08-05T18:36:44.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26" autoAdjust="0"/>
  </p:normalViewPr>
  <p:slideViewPr>
    <p:cSldViewPr snapToGrid="0">
      <p:cViewPr varScale="1">
        <p:scale>
          <a:sx n="22" d="100"/>
          <a:sy n="22" d="100"/>
        </p:scale>
        <p:origin x="177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5B9C5452-9C23-47F2-B040-BF5838FD2337}" type="datetimeFigureOut">
              <a:rPr lang="en-US" smtClean="0"/>
              <a:t>8/13/2020</a:t>
            </a:fld>
            <a:endParaRPr lang="en-US"/>
          </a:p>
        </p:txBody>
      </p:sp>
      <p:sp>
        <p:nvSpPr>
          <p:cNvPr id="4" name="Slide Image Placeholder 3"/>
          <p:cNvSpPr>
            <a:spLocks noGrp="1" noRot="1" noChangeAspect="1"/>
          </p:cNvSpPr>
          <p:nvPr>
            <p:ph type="sldImg" idx="2"/>
          </p:nvPr>
        </p:nvSpPr>
        <p:spPr>
          <a:xfrm>
            <a:off x="1849438" y="1257300"/>
            <a:ext cx="4073525"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7607F20A-279D-4DC8-A07E-2F4E5ED6D227}" type="slidenum">
              <a:rPr lang="en-US" smtClean="0"/>
              <a:t>‹#›</a:t>
            </a:fld>
            <a:endParaRPr lang="en-US"/>
          </a:p>
        </p:txBody>
      </p:sp>
    </p:spTree>
    <p:extLst>
      <p:ext uri="{BB962C8B-B14F-4D97-AF65-F5344CB8AC3E}">
        <p14:creationId xmlns:p14="http://schemas.microsoft.com/office/powerpoint/2010/main" val="975891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07F20A-279D-4DC8-A07E-2F4E5ED6D227}" type="slidenum">
              <a:rPr lang="en-US" smtClean="0"/>
              <a:t>1</a:t>
            </a:fld>
            <a:endParaRPr lang="en-US"/>
          </a:p>
        </p:txBody>
      </p:sp>
    </p:spTree>
    <p:extLst>
      <p:ext uri="{BB962C8B-B14F-4D97-AF65-F5344CB8AC3E}">
        <p14:creationId xmlns:p14="http://schemas.microsoft.com/office/powerpoint/2010/main" val="3607710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985936"/>
            <a:ext cx="37307520" cy="12733867"/>
          </a:xfrm>
        </p:spPr>
        <p:txBody>
          <a:bodyPr anchor="b"/>
          <a:lstStyle>
            <a:lvl1pPr algn="ctr">
              <a:defRPr sz="7200"/>
            </a:lvl1pPr>
          </a:lstStyle>
          <a:p>
            <a:r>
              <a:rPr lang="en-US" dirty="0"/>
              <a:t>Click to edit Master title style</a:t>
            </a:r>
          </a:p>
        </p:txBody>
      </p:sp>
      <p:sp>
        <p:nvSpPr>
          <p:cNvPr id="3" name="Subtitle 2"/>
          <p:cNvSpPr>
            <a:spLocks noGrp="1"/>
          </p:cNvSpPr>
          <p:nvPr>
            <p:ph type="subTitle" idx="1"/>
          </p:nvPr>
        </p:nvSpPr>
        <p:spPr>
          <a:xfrm>
            <a:off x="5486400" y="19210869"/>
            <a:ext cx="32918400" cy="8830731"/>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52075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329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947334"/>
            <a:ext cx="9464040" cy="30996469"/>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3017522" y="1947334"/>
            <a:ext cx="27843480" cy="309964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4622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2794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9118611"/>
            <a:ext cx="37856160" cy="15214597"/>
          </a:xfrm>
        </p:spPr>
        <p:txBody>
          <a:bodyPr anchor="b"/>
          <a:lstStyle>
            <a:lvl1pPr>
              <a:defRPr sz="7200"/>
            </a:lvl1pPr>
          </a:lstStyle>
          <a:p>
            <a:r>
              <a:rPr lang="en-US" dirty="0"/>
              <a:t>Click to edit Master title style</a:t>
            </a:r>
          </a:p>
        </p:txBody>
      </p:sp>
      <p:sp>
        <p:nvSpPr>
          <p:cNvPr id="3" name="Text Placeholder 2"/>
          <p:cNvSpPr>
            <a:spLocks noGrp="1"/>
          </p:cNvSpPr>
          <p:nvPr>
            <p:ph type="body" idx="1"/>
          </p:nvPr>
        </p:nvSpPr>
        <p:spPr>
          <a:xfrm>
            <a:off x="2994662" y="24477144"/>
            <a:ext cx="37856160" cy="8000997"/>
          </a:xfrm>
        </p:spPr>
        <p:txBody>
          <a:bodyPr/>
          <a:lstStyle>
            <a:lvl1pPr marL="0" indent="0">
              <a:buNone/>
              <a:defRPr sz="2880">
                <a:solidFill>
                  <a:schemeClr val="tx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07852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17520" y="9736667"/>
            <a:ext cx="18653760" cy="23207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2219920" y="9736667"/>
            <a:ext cx="18653760" cy="23207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00743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947342"/>
            <a:ext cx="37856160" cy="7069669"/>
          </a:xfrm>
        </p:spPr>
        <p:txBody>
          <a:bodyPr/>
          <a:lstStyle/>
          <a:p>
            <a:r>
              <a:rPr lang="en-US" dirty="0"/>
              <a:t>Click to edit Master title style</a:t>
            </a:r>
          </a:p>
        </p:txBody>
      </p:sp>
      <p:sp>
        <p:nvSpPr>
          <p:cNvPr id="3" name="Text Placeholder 2"/>
          <p:cNvSpPr>
            <a:spLocks noGrp="1"/>
          </p:cNvSpPr>
          <p:nvPr>
            <p:ph type="body" idx="1"/>
          </p:nvPr>
        </p:nvSpPr>
        <p:spPr>
          <a:xfrm>
            <a:off x="3023242" y="8966203"/>
            <a:ext cx="18568032" cy="4394197"/>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Click to edit Master text styles</a:t>
            </a:r>
          </a:p>
        </p:txBody>
      </p:sp>
      <p:sp>
        <p:nvSpPr>
          <p:cNvPr id="4" name="Content Placeholder 3"/>
          <p:cNvSpPr>
            <a:spLocks noGrp="1"/>
          </p:cNvSpPr>
          <p:nvPr>
            <p:ph sz="half" idx="2"/>
          </p:nvPr>
        </p:nvSpPr>
        <p:spPr>
          <a:xfrm>
            <a:off x="3023242" y="13360400"/>
            <a:ext cx="18568032" cy="19651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2219922" y="8966203"/>
            <a:ext cx="18659477" cy="4394197"/>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dirty="0"/>
              <a:t>Click to edit Master text styles</a:t>
            </a:r>
          </a:p>
        </p:txBody>
      </p:sp>
      <p:sp>
        <p:nvSpPr>
          <p:cNvPr id="6" name="Content Placeholder 5"/>
          <p:cNvSpPr>
            <a:spLocks noGrp="1"/>
          </p:cNvSpPr>
          <p:nvPr>
            <p:ph sz="quarter" idx="4"/>
          </p:nvPr>
        </p:nvSpPr>
        <p:spPr>
          <a:xfrm>
            <a:off x="22219922" y="13360400"/>
            <a:ext cx="18659477" cy="19651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12677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33288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79828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438400"/>
            <a:ext cx="14156054" cy="8534400"/>
          </a:xfrm>
        </p:spPr>
        <p:txBody>
          <a:bodyPr anchor="b"/>
          <a:lstStyle>
            <a:lvl1pPr>
              <a:defRPr sz="3840"/>
            </a:lvl1pPr>
          </a:lstStyle>
          <a:p>
            <a:r>
              <a:rPr lang="en-US" dirty="0"/>
              <a:t>Click to edit Master title style</a:t>
            </a:r>
          </a:p>
        </p:txBody>
      </p:sp>
      <p:sp>
        <p:nvSpPr>
          <p:cNvPr id="3" name="Content Placeholder 2"/>
          <p:cNvSpPr>
            <a:spLocks noGrp="1"/>
          </p:cNvSpPr>
          <p:nvPr>
            <p:ph idx="1"/>
          </p:nvPr>
        </p:nvSpPr>
        <p:spPr>
          <a:xfrm>
            <a:off x="18659477" y="5266275"/>
            <a:ext cx="22219920" cy="25992667"/>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023237" y="10972800"/>
            <a:ext cx="14156054" cy="20328469"/>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0467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438400"/>
            <a:ext cx="14156054" cy="8534400"/>
          </a:xfrm>
        </p:spPr>
        <p:txBody>
          <a:bodyPr anchor="b"/>
          <a:lstStyle>
            <a:lvl1pPr>
              <a:defRPr sz="3840"/>
            </a:lvl1pPr>
          </a:lstStyle>
          <a:p>
            <a:r>
              <a:rPr lang="en-US" dirty="0"/>
              <a:t>Click to edit Master title style</a:t>
            </a:r>
          </a:p>
        </p:txBody>
      </p:sp>
      <p:sp>
        <p:nvSpPr>
          <p:cNvPr id="3" name="Picture Placeholder 2"/>
          <p:cNvSpPr>
            <a:spLocks noGrp="1" noChangeAspect="1"/>
          </p:cNvSpPr>
          <p:nvPr>
            <p:ph type="pic" idx="1"/>
          </p:nvPr>
        </p:nvSpPr>
        <p:spPr>
          <a:xfrm>
            <a:off x="18659477" y="5266275"/>
            <a:ext cx="22219920" cy="25992667"/>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dirty="0"/>
          </a:p>
        </p:txBody>
      </p:sp>
      <p:sp>
        <p:nvSpPr>
          <p:cNvPr id="4" name="Text Placeholder 3"/>
          <p:cNvSpPr>
            <a:spLocks noGrp="1"/>
          </p:cNvSpPr>
          <p:nvPr>
            <p:ph type="body" sz="half" idx="2"/>
          </p:nvPr>
        </p:nvSpPr>
        <p:spPr>
          <a:xfrm>
            <a:off x="3023237" y="10972800"/>
            <a:ext cx="14156054" cy="20328469"/>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5572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947342"/>
            <a:ext cx="37856160" cy="70696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17520" y="9736667"/>
            <a:ext cx="37856160" cy="232071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017520" y="33900542"/>
            <a:ext cx="9875520" cy="1947333"/>
          </a:xfrm>
          <a:prstGeom prst="rect">
            <a:avLst/>
          </a:prstGeom>
        </p:spPr>
        <p:txBody>
          <a:bodyPr vert="horz" lIns="91440" tIns="45720" rIns="91440" bIns="45720" rtlCol="0" anchor="ctr"/>
          <a:lstStyle>
            <a:lvl1pPr algn="l">
              <a:defRPr sz="1440">
                <a:solidFill>
                  <a:schemeClr val="tx1">
                    <a:tint val="75000"/>
                  </a:schemeClr>
                </a:solidFill>
              </a:defRPr>
            </a:lvl1pPr>
          </a:lstStyle>
          <a:p>
            <a:fld id="{C764DE79-268F-4C1A-8933-263129D2AF90}" type="datetimeFigureOut">
              <a:rPr lang="en-US" dirty="0"/>
              <a:t>8/13/2020</a:t>
            </a:fld>
            <a:endParaRPr lang="en-US" dirty="0"/>
          </a:p>
        </p:txBody>
      </p:sp>
      <p:sp>
        <p:nvSpPr>
          <p:cNvPr id="5" name="Footer Placeholder 4"/>
          <p:cNvSpPr>
            <a:spLocks noGrp="1"/>
          </p:cNvSpPr>
          <p:nvPr>
            <p:ph type="ftr" sz="quarter" idx="3"/>
          </p:nvPr>
        </p:nvSpPr>
        <p:spPr>
          <a:xfrm>
            <a:off x="14538960" y="33900542"/>
            <a:ext cx="14813280" cy="1947333"/>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0998160" y="33900542"/>
            <a:ext cx="9875520" cy="1947333"/>
          </a:xfrm>
          <a:prstGeom prst="rect">
            <a:avLst/>
          </a:prstGeom>
        </p:spPr>
        <p:txBody>
          <a:bodyPr vert="horz" lIns="91440" tIns="45720" rIns="91440" bIns="45720" rtlCol="0" anchor="ctr"/>
          <a:lstStyle>
            <a:lvl1pPr algn="r">
              <a:defRPr sz="144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24510056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jpeg"/><Relationship Id="rId12" Type="http://schemas.openxmlformats.org/officeDocument/2006/relationships/image" Target="../media/image8.png"/><Relationship Id="rId17" Type="http://schemas.openxmlformats.org/officeDocument/2006/relationships/image" Target="../media/image10.png"/><Relationship Id="rId2" Type="http://schemas.openxmlformats.org/officeDocument/2006/relationships/audio" Target="../media/media1.m4a"/><Relationship Id="rId16" Type="http://schemas.openxmlformats.org/officeDocument/2006/relationships/hyperlink" Target="http://www.documaniatv.com/historia/30-anos-de-oscuridad-video_0f93fcd31.html.Scene" TargetMode="External"/><Relationship Id="rId1" Type="http://schemas.microsoft.com/office/2007/relationships/media" Target="../media/media1.m4a"/><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5" Type="http://schemas.openxmlformats.org/officeDocument/2006/relationships/hyperlink" Target="http://www.documaniatv.com/historia/30-anos-de-oscuridad-video_0f93fcd31.html" TargetMode="External"/><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hyperlink" Target="http://www.jstor.org/stable/2307589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28243C-CC87-4C19-B25B-7327A63D5235}"/>
              </a:ext>
            </a:extLst>
          </p:cNvPr>
          <p:cNvSpPr/>
          <p:nvPr/>
        </p:nvSpPr>
        <p:spPr>
          <a:xfrm>
            <a:off x="531832" y="417949"/>
            <a:ext cx="42249430" cy="6946288"/>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600" dirty="0">
              <a:latin typeface="Times New Roman"/>
              <a:cs typeface="Calibri"/>
            </a:endParaRPr>
          </a:p>
        </p:txBody>
      </p:sp>
      <p:sp>
        <p:nvSpPr>
          <p:cNvPr id="12" name="Rectangle 11">
            <a:extLst>
              <a:ext uri="{FF2B5EF4-FFF2-40B4-BE49-F238E27FC236}">
                <a16:creationId xmlns:a16="http://schemas.microsoft.com/office/drawing/2014/main" id="{C6CCA070-5610-4E68-8F4C-D8879FF9CBB4}"/>
              </a:ext>
            </a:extLst>
          </p:cNvPr>
          <p:cNvSpPr/>
          <p:nvPr/>
        </p:nvSpPr>
        <p:spPr>
          <a:xfrm>
            <a:off x="531832" y="7592149"/>
            <a:ext cx="12327274" cy="12626356"/>
          </a:xfrm>
          <a:prstGeom prst="rect">
            <a:avLst/>
          </a:prstGeom>
          <a:noFill/>
          <a:ln>
            <a:solidFill>
              <a:srgbClr val="1862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dirty="0">
              <a:cs typeface="Calibri"/>
            </a:endParaRPr>
          </a:p>
          <a:p>
            <a:pPr algn="ctr"/>
            <a:endParaRPr lang="en-US" dirty="0">
              <a:cs typeface="Calibri"/>
            </a:endParaRPr>
          </a:p>
          <a:p>
            <a:pPr algn="ctr"/>
            <a:endParaRPr lang="en-US" dirty="0">
              <a:cs typeface="Calibri"/>
            </a:endParaRPr>
          </a:p>
          <a:p>
            <a:pPr algn="ctr"/>
            <a:r>
              <a:rPr lang="en-US" dirty="0" err="1">
                <a:cs typeface="Calibri"/>
              </a:rPr>
              <a:t>gfgfhghg</a:t>
            </a:r>
          </a:p>
        </p:txBody>
      </p:sp>
      <p:sp>
        <p:nvSpPr>
          <p:cNvPr id="2" name="Rectangle 1">
            <a:extLst>
              <a:ext uri="{FF2B5EF4-FFF2-40B4-BE49-F238E27FC236}">
                <a16:creationId xmlns:a16="http://schemas.microsoft.com/office/drawing/2014/main" id="{9A64A345-A6A0-4A05-962F-9EF359E06D71}"/>
              </a:ext>
            </a:extLst>
          </p:cNvPr>
          <p:cNvSpPr/>
          <p:nvPr/>
        </p:nvSpPr>
        <p:spPr>
          <a:xfrm>
            <a:off x="531832" y="20444460"/>
            <a:ext cx="12232686" cy="14469266"/>
          </a:xfrm>
          <a:prstGeom prst="rect">
            <a:avLst/>
          </a:prstGeom>
          <a:solidFill>
            <a:schemeClr val="bg1"/>
          </a:solidFill>
          <a:ln>
            <a:solidFill>
              <a:srgbClr val="006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cs typeface="Calibri"/>
            </a:endParaRPr>
          </a:p>
        </p:txBody>
      </p:sp>
      <p:sp>
        <p:nvSpPr>
          <p:cNvPr id="3" name="Rectangle 2">
            <a:extLst>
              <a:ext uri="{FF2B5EF4-FFF2-40B4-BE49-F238E27FC236}">
                <a16:creationId xmlns:a16="http://schemas.microsoft.com/office/drawing/2014/main" id="{40B111ED-7086-42CB-AB69-21096CBD82D6}"/>
              </a:ext>
            </a:extLst>
          </p:cNvPr>
          <p:cNvSpPr/>
          <p:nvPr/>
        </p:nvSpPr>
        <p:spPr>
          <a:xfrm>
            <a:off x="13162414" y="7525465"/>
            <a:ext cx="17107319" cy="69462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a:cs typeface="Times New Roman"/>
              </a:rPr>
              <a:t>sdsfdsdfsfdsfsd</a:t>
            </a:r>
          </a:p>
        </p:txBody>
      </p:sp>
      <p:sp>
        <p:nvSpPr>
          <p:cNvPr id="4" name="TextBox 3">
            <a:extLst>
              <a:ext uri="{FF2B5EF4-FFF2-40B4-BE49-F238E27FC236}">
                <a16:creationId xmlns:a16="http://schemas.microsoft.com/office/drawing/2014/main" id="{6334AD80-5CDF-4FFD-824E-243E8C88FDF4}"/>
              </a:ext>
            </a:extLst>
          </p:cNvPr>
          <p:cNvSpPr txBox="1"/>
          <p:nvPr/>
        </p:nvSpPr>
        <p:spPr>
          <a:xfrm>
            <a:off x="13347938" y="7753784"/>
            <a:ext cx="16597714" cy="71404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latin typeface="Times New Roman"/>
                <a:cs typeface="Calibri"/>
              </a:rPr>
              <a:t>INTRODUCTION:</a:t>
            </a:r>
            <a:r>
              <a:rPr lang="en-US" sz="3200" dirty="0">
                <a:latin typeface="Times New Roman"/>
                <a:cs typeface="Calibri"/>
              </a:rPr>
              <a:t> </a:t>
            </a:r>
            <a:r>
              <a:rPr lang="en-US" sz="3400" dirty="0">
                <a:latin typeface="Times New Roman" panose="02020603050405020304" pitchFamily="18" charset="0"/>
                <a:cs typeface="Times New Roman" panose="02020603050405020304" pitchFamily="18" charset="0"/>
              </a:rPr>
              <a:t>From 1939-1975, during the Franco dictatorship in Spain, certain individuals who were classified as war criminals by the State hid in the most unimaginable places. These men, named</a:t>
            </a:r>
            <a:r>
              <a:rPr lang="en-US" sz="3400" i="1" dirty="0">
                <a:latin typeface="Times New Roman" panose="02020603050405020304" pitchFamily="18" charset="0"/>
                <a:cs typeface="Times New Roman" panose="02020603050405020304" pitchFamily="18" charset="0"/>
              </a:rPr>
              <a:t> </a:t>
            </a:r>
            <a:r>
              <a:rPr lang="en-US" sz="3400" i="1" dirty="0" err="1">
                <a:latin typeface="Times New Roman" panose="02020603050405020304" pitchFamily="18" charset="0"/>
                <a:cs typeface="Times New Roman" panose="02020603050405020304" pitchFamily="18" charset="0"/>
              </a:rPr>
              <a:t>topos</a:t>
            </a:r>
            <a:r>
              <a:rPr lang="en-US" sz="3400" dirty="0">
                <a:latin typeface="Times New Roman" panose="02020603050405020304" pitchFamily="18" charset="0"/>
                <a:cs typeface="Times New Roman" panose="02020603050405020304" pitchFamily="18" charset="0"/>
              </a:rPr>
              <a:t> or moles for their inability to see the light of the day, hid from the regime up until the proclamation of amnesty in 1969. In 2007, the modern democratic government of Spain, ruled by the socialist party, implemented the Historic Memory Law with the purpose of recognizing and giving rights to the victims of the civil war and the dictatorship that followed it. The Historic Memory Law impacted the creation/production of films such as </a:t>
            </a:r>
            <a:r>
              <a:rPr lang="en-US" sz="3400" i="1" dirty="0">
                <a:latin typeface="Times New Roman" panose="02020603050405020304" pitchFamily="18" charset="0"/>
                <a:cs typeface="Times New Roman" panose="02020603050405020304" pitchFamily="18" charset="0"/>
              </a:rPr>
              <a:t>Los Girasoles </a:t>
            </a:r>
            <a:r>
              <a:rPr lang="en-US" sz="3400" i="1" dirty="0" err="1">
                <a:latin typeface="Times New Roman" panose="02020603050405020304" pitchFamily="18" charset="0"/>
                <a:cs typeface="Times New Roman" panose="02020603050405020304" pitchFamily="18" charset="0"/>
              </a:rPr>
              <a:t>Ciegos</a:t>
            </a:r>
            <a:r>
              <a:rPr lang="en-US" sz="3400" dirty="0">
                <a:latin typeface="Times New Roman" panose="02020603050405020304" pitchFamily="18" charset="0"/>
                <a:cs typeface="Times New Roman" panose="02020603050405020304" pitchFamily="18" charset="0"/>
              </a:rPr>
              <a:t> and </a:t>
            </a:r>
            <a:r>
              <a:rPr lang="en-US" sz="3400" i="1" dirty="0">
                <a:latin typeface="Times New Roman" panose="02020603050405020304" pitchFamily="18" charset="0"/>
                <a:cs typeface="Times New Roman" panose="02020603050405020304" pitchFamily="18" charset="0"/>
              </a:rPr>
              <a:t>30 </a:t>
            </a:r>
            <a:r>
              <a:rPr lang="en-US" sz="3400" i="1" dirty="0" err="1">
                <a:latin typeface="Times New Roman" panose="02020603050405020304" pitchFamily="18" charset="0"/>
                <a:cs typeface="Times New Roman" panose="02020603050405020304" pitchFamily="18" charset="0"/>
              </a:rPr>
              <a:t>Años</a:t>
            </a:r>
            <a:r>
              <a:rPr lang="en-US" sz="3400" i="1" dirty="0">
                <a:latin typeface="Times New Roman" panose="02020603050405020304" pitchFamily="18" charset="0"/>
                <a:cs typeface="Times New Roman" panose="02020603050405020304" pitchFamily="18" charset="0"/>
              </a:rPr>
              <a:t> de </a:t>
            </a:r>
            <a:r>
              <a:rPr lang="en-US" sz="3400" i="1" dirty="0" err="1">
                <a:latin typeface="Times New Roman" panose="02020603050405020304" pitchFamily="18" charset="0"/>
                <a:cs typeface="Times New Roman" panose="02020603050405020304" pitchFamily="18" charset="0"/>
              </a:rPr>
              <a:t>Oscuridad</a:t>
            </a:r>
            <a:r>
              <a:rPr lang="en-US" sz="3400" dirty="0">
                <a:latin typeface="Times New Roman" panose="02020603050405020304" pitchFamily="18" charset="0"/>
                <a:cs typeface="Times New Roman" panose="02020603050405020304" pitchFamily="18" charset="0"/>
              </a:rPr>
              <a:t>, which dealt with the recognition of personal memories of victims of the Francoist repression. A film analysis that takes into consideration narrative structure, cultural context, and mise-</a:t>
            </a:r>
            <a:r>
              <a:rPr lang="en-US" sz="3400" dirty="0" err="1">
                <a:latin typeface="Times New Roman" panose="02020603050405020304" pitchFamily="18" charset="0"/>
                <a:cs typeface="Times New Roman" panose="02020603050405020304" pitchFamily="18" charset="0"/>
              </a:rPr>
              <a:t>en</a:t>
            </a:r>
            <a:r>
              <a:rPr lang="en-US" sz="3400" dirty="0">
                <a:latin typeface="Times New Roman" panose="02020603050405020304" pitchFamily="18" charset="0"/>
                <a:cs typeface="Times New Roman" panose="02020603050405020304" pitchFamily="18" charset="0"/>
              </a:rPr>
              <a:t>-scene, unveils the cinematographic techniques employed by filmmakers to present these men as unsung resistance heroes whose memory deserves to be preserved for future generations.</a:t>
            </a:r>
          </a:p>
          <a:p>
            <a:endParaRPr lang="en-US" sz="3600" dirty="0">
              <a:latin typeface="Times New Roman"/>
              <a:cs typeface="Calibri"/>
            </a:endParaRPr>
          </a:p>
        </p:txBody>
      </p:sp>
      <p:sp>
        <p:nvSpPr>
          <p:cNvPr id="5" name="Rectangle 4">
            <a:extLst>
              <a:ext uri="{FF2B5EF4-FFF2-40B4-BE49-F238E27FC236}">
                <a16:creationId xmlns:a16="http://schemas.microsoft.com/office/drawing/2014/main" id="{292D3773-15DA-4377-B6B7-CCE735B8113D}"/>
              </a:ext>
            </a:extLst>
          </p:cNvPr>
          <p:cNvSpPr/>
          <p:nvPr/>
        </p:nvSpPr>
        <p:spPr>
          <a:xfrm>
            <a:off x="30674108" y="15733551"/>
            <a:ext cx="12273613" cy="9732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hhh</a:t>
            </a:r>
            <a:endParaRPr lang="en-US"/>
          </a:p>
        </p:txBody>
      </p:sp>
      <p:sp>
        <p:nvSpPr>
          <p:cNvPr id="7" name="Rectangle 6">
            <a:extLst>
              <a:ext uri="{FF2B5EF4-FFF2-40B4-BE49-F238E27FC236}">
                <a16:creationId xmlns:a16="http://schemas.microsoft.com/office/drawing/2014/main" id="{969C60F3-543D-43B1-A5B3-3BD5B2D2D863}"/>
              </a:ext>
            </a:extLst>
          </p:cNvPr>
          <p:cNvSpPr/>
          <p:nvPr/>
        </p:nvSpPr>
        <p:spPr>
          <a:xfrm>
            <a:off x="30674108" y="7592149"/>
            <a:ext cx="12153255" cy="77220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cs typeface="Calibri"/>
            </a:endParaRPr>
          </a:p>
        </p:txBody>
      </p:sp>
      <p:sp>
        <p:nvSpPr>
          <p:cNvPr id="13" name="TextBox 1">
            <a:extLst>
              <a:ext uri="{FF2B5EF4-FFF2-40B4-BE49-F238E27FC236}">
                <a16:creationId xmlns:a16="http://schemas.microsoft.com/office/drawing/2014/main" id="{9B401195-330F-4D09-87BB-70E942A46FE4}"/>
              </a:ext>
            </a:extLst>
          </p:cNvPr>
          <p:cNvSpPr txBox="1"/>
          <p:nvPr/>
        </p:nvSpPr>
        <p:spPr>
          <a:xfrm>
            <a:off x="924416" y="7780620"/>
            <a:ext cx="11864245" cy="1209561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sz="4800" dirty="0">
                <a:latin typeface="Times New Roman"/>
                <a:ea typeface="Calibri"/>
                <a:cs typeface="Calibri"/>
              </a:rPr>
              <a:t>ABSTRACT</a:t>
            </a:r>
            <a:r>
              <a:rPr lang="en-US" sz="4800" b="0" i="0" dirty="0">
                <a:latin typeface="Times New Roman"/>
                <a:ea typeface="Calibri"/>
                <a:cs typeface="Calibri"/>
              </a:rPr>
              <a:t>:</a:t>
            </a:r>
            <a:r>
              <a:rPr lang="en-US" sz="3600" b="0" i="0" dirty="0">
                <a:latin typeface="Times New Roman"/>
                <a:ea typeface="Calibri"/>
                <a:cs typeface="Calibri"/>
              </a:rPr>
              <a:t> Contemporary Spanish films focused on the civil war (1936-1939) and the dictatorship (1939-1975) have been criticized for antagonizing the nationalists, those who followed Franco, and excessively humanizing the memory of the republicans, those defending the democratically elected government. Yet, since the implementation in 2007 of the Historic Memory Law, there also has been criticism on the lack of recognition the victims of Francoist repression have publicly received. The documentary </a:t>
            </a:r>
            <a:r>
              <a:rPr lang="en-US" sz="3600" b="0" i="1" dirty="0">
                <a:latin typeface="Times New Roman"/>
                <a:ea typeface="Calibri"/>
                <a:cs typeface="Calibri"/>
              </a:rPr>
              <a:t>30 years of Darkness</a:t>
            </a:r>
            <a:r>
              <a:rPr lang="en-US" sz="3600" b="0" i="0" dirty="0">
                <a:latin typeface="Times New Roman"/>
                <a:ea typeface="Calibri"/>
                <a:cs typeface="Calibri"/>
              </a:rPr>
              <a:t> (2012) and the film </a:t>
            </a:r>
            <a:r>
              <a:rPr lang="en-US" sz="3600" b="0" i="1" dirty="0">
                <a:latin typeface="Times New Roman"/>
                <a:ea typeface="Calibri"/>
                <a:cs typeface="Calibri"/>
              </a:rPr>
              <a:t>The Blind Sunflowers</a:t>
            </a:r>
            <a:r>
              <a:rPr lang="en-US" sz="3600" b="0" i="0" dirty="0">
                <a:latin typeface="Times New Roman"/>
                <a:ea typeface="Calibri"/>
                <a:cs typeface="Calibri"/>
              </a:rPr>
              <a:t> (2008) recount the stories of </a:t>
            </a:r>
            <a:r>
              <a:rPr lang="en-US" sz="3600" b="0" i="1" dirty="0">
                <a:latin typeface="Times New Roman"/>
                <a:ea typeface="Calibri"/>
                <a:cs typeface="Calibri"/>
              </a:rPr>
              <a:t>Los </a:t>
            </a:r>
            <a:r>
              <a:rPr lang="en-US" sz="3600" b="0" i="1" dirty="0" err="1">
                <a:latin typeface="Times New Roman"/>
                <a:ea typeface="Calibri"/>
                <a:cs typeface="Calibri"/>
              </a:rPr>
              <a:t>Topos</a:t>
            </a:r>
            <a:r>
              <a:rPr lang="en-US" sz="3600" b="0" i="0" dirty="0">
                <a:latin typeface="Times New Roman"/>
                <a:ea typeface="Calibri"/>
                <a:cs typeface="Calibri"/>
              </a:rPr>
              <a:t>, men who hid from the Franco dictatorship in Spain. The purpose of this investigation is to identify and understand the Historic Memory Law’s effects within these films as they uphold and serve its purpose of providing personal recognition and moral restitution towards </a:t>
            </a:r>
            <a:r>
              <a:rPr lang="en-US" sz="3600" b="0" i="1" dirty="0">
                <a:latin typeface="Times New Roman"/>
                <a:ea typeface="Calibri"/>
                <a:cs typeface="Calibri"/>
              </a:rPr>
              <a:t>Los </a:t>
            </a:r>
            <a:r>
              <a:rPr lang="en-US" sz="3600" b="0" i="1" dirty="0" err="1">
                <a:latin typeface="Times New Roman"/>
                <a:ea typeface="Calibri"/>
                <a:cs typeface="Calibri"/>
              </a:rPr>
              <a:t>Topos</a:t>
            </a:r>
            <a:r>
              <a:rPr lang="en-US" sz="3600" b="0" i="0" dirty="0">
                <a:latin typeface="Times New Roman"/>
                <a:ea typeface="Calibri"/>
                <a:cs typeface="Calibri"/>
              </a:rPr>
              <a:t>, a severely repressed group of men. This analysis unveils the cinematographic techniques employed in these films that allow the filmmakers to present these men as unsung resistance heroes whose memory deserves to be preserved for future generations.  </a:t>
            </a:r>
          </a:p>
          <a:p>
            <a:pPr algn="l" rtl="0"/>
            <a:endParaRPr lang="en-US" sz="2800" b="0" i="0" dirty="0">
              <a:latin typeface="Times New Roman"/>
              <a:ea typeface="Calibri"/>
              <a:cs typeface="Calibri"/>
            </a:endParaRPr>
          </a:p>
          <a:p>
            <a:pPr algn="l" rtl="0"/>
            <a:r>
              <a:rPr lang="en-US" sz="2800" b="0" i="0" dirty="0">
                <a:latin typeface="Times New Roman"/>
                <a:ea typeface="Calibri"/>
                <a:cs typeface="Calibri"/>
              </a:rPr>
              <a:t>Keywords: Spanish Civil War, Francisco Franco, Historical Memory Law, 30 years of Darkness, The Blind Sunflowers, Los </a:t>
            </a:r>
            <a:r>
              <a:rPr lang="en-US" sz="2800" b="0" i="0" dirty="0" err="1">
                <a:latin typeface="Times New Roman"/>
                <a:ea typeface="Calibri"/>
                <a:cs typeface="Calibri"/>
              </a:rPr>
              <a:t>topos</a:t>
            </a:r>
            <a:r>
              <a:rPr lang="en-US" sz="2800" b="0" i="0" dirty="0">
                <a:latin typeface="Times New Roman"/>
                <a:ea typeface="Calibri"/>
                <a:cs typeface="Calibri"/>
              </a:rPr>
              <a:t>. </a:t>
            </a:r>
            <a:endParaRPr lang="en-US" sz="2800" dirty="0">
              <a:latin typeface="Times New Roman"/>
              <a:cs typeface="Calibri"/>
            </a:endParaRPr>
          </a:p>
        </p:txBody>
      </p:sp>
      <p:pic>
        <p:nvPicPr>
          <p:cNvPr id="14" name="Picture 14" descr="A picture containing text, book, person, sitting&#10;&#10;Description automatically generated">
            <a:extLst>
              <a:ext uri="{FF2B5EF4-FFF2-40B4-BE49-F238E27FC236}">
                <a16:creationId xmlns:a16="http://schemas.microsoft.com/office/drawing/2014/main" id="{BCE34F29-42EB-48B7-BEA4-C2A0BFD171FF}"/>
              </a:ext>
            </a:extLst>
          </p:cNvPr>
          <p:cNvPicPr>
            <a:picLocks noChangeAspect="1"/>
          </p:cNvPicPr>
          <p:nvPr/>
        </p:nvPicPr>
        <p:blipFill>
          <a:blip r:embed="rId5"/>
          <a:stretch>
            <a:fillRect/>
          </a:stretch>
        </p:blipFill>
        <p:spPr>
          <a:xfrm>
            <a:off x="943479" y="20823982"/>
            <a:ext cx="4708479" cy="6497459"/>
          </a:xfrm>
          <a:prstGeom prst="rect">
            <a:avLst/>
          </a:prstGeom>
        </p:spPr>
      </p:pic>
      <p:pic>
        <p:nvPicPr>
          <p:cNvPr id="15" name="Picture 15">
            <a:extLst>
              <a:ext uri="{FF2B5EF4-FFF2-40B4-BE49-F238E27FC236}">
                <a16:creationId xmlns:a16="http://schemas.microsoft.com/office/drawing/2014/main" id="{6C8F3AFE-4E0D-4407-B9BF-30F6853A4C2F}"/>
              </a:ext>
            </a:extLst>
          </p:cNvPr>
          <p:cNvPicPr>
            <a:picLocks noChangeAspect="1"/>
          </p:cNvPicPr>
          <p:nvPr/>
        </p:nvPicPr>
        <p:blipFill>
          <a:blip r:embed="rId6"/>
          <a:stretch>
            <a:fillRect/>
          </a:stretch>
        </p:blipFill>
        <p:spPr>
          <a:xfrm>
            <a:off x="931543" y="27644325"/>
            <a:ext cx="4708477" cy="6505635"/>
          </a:xfrm>
          <a:prstGeom prst="rect">
            <a:avLst/>
          </a:prstGeom>
        </p:spPr>
      </p:pic>
      <p:pic>
        <p:nvPicPr>
          <p:cNvPr id="16" name="Picture 16" descr="A person posing for a photo&#10;&#10;Description automatically generated">
            <a:extLst>
              <a:ext uri="{FF2B5EF4-FFF2-40B4-BE49-F238E27FC236}">
                <a16:creationId xmlns:a16="http://schemas.microsoft.com/office/drawing/2014/main" id="{2F58C737-6CFD-4BA3-B80B-20663DC003D1}"/>
              </a:ext>
            </a:extLst>
          </p:cNvPr>
          <p:cNvPicPr>
            <a:picLocks noChangeAspect="1"/>
          </p:cNvPicPr>
          <p:nvPr/>
        </p:nvPicPr>
        <p:blipFill>
          <a:blip r:embed="rId7"/>
          <a:stretch>
            <a:fillRect/>
          </a:stretch>
        </p:blipFill>
        <p:spPr>
          <a:xfrm>
            <a:off x="6406769" y="26265262"/>
            <a:ext cx="5522279" cy="7450720"/>
          </a:xfrm>
          <a:prstGeom prst="rect">
            <a:avLst/>
          </a:prstGeom>
        </p:spPr>
      </p:pic>
      <p:sp>
        <p:nvSpPr>
          <p:cNvPr id="18" name="TextBox 17">
            <a:extLst>
              <a:ext uri="{FF2B5EF4-FFF2-40B4-BE49-F238E27FC236}">
                <a16:creationId xmlns:a16="http://schemas.microsoft.com/office/drawing/2014/main" id="{24684C84-EB83-4CCF-B8ED-90D99213C60F}"/>
              </a:ext>
            </a:extLst>
          </p:cNvPr>
          <p:cNvSpPr txBox="1"/>
          <p:nvPr/>
        </p:nvSpPr>
        <p:spPr>
          <a:xfrm>
            <a:off x="13248876" y="14544767"/>
            <a:ext cx="115571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latin typeface="Times New Roman"/>
                <a:cs typeface="Calibri"/>
              </a:rPr>
              <a:t>METHOD: TEXTUAL ANALYSIS </a:t>
            </a:r>
            <a:endParaRPr lang="en-US" sz="4000" dirty="0">
              <a:latin typeface="Times New Roman"/>
              <a:cs typeface="Calibri"/>
            </a:endParaRPr>
          </a:p>
        </p:txBody>
      </p:sp>
      <p:pic>
        <p:nvPicPr>
          <p:cNvPr id="19" name="Picture 19" descr="A picture containing person, person, indoor, standing&#10;&#10;Description automatically generated">
            <a:extLst>
              <a:ext uri="{FF2B5EF4-FFF2-40B4-BE49-F238E27FC236}">
                <a16:creationId xmlns:a16="http://schemas.microsoft.com/office/drawing/2014/main" id="{C948364B-53AE-4FE3-86DF-A7C197C87B84}"/>
              </a:ext>
            </a:extLst>
          </p:cNvPr>
          <p:cNvPicPr>
            <a:picLocks noChangeAspect="1"/>
          </p:cNvPicPr>
          <p:nvPr/>
        </p:nvPicPr>
        <p:blipFill>
          <a:blip r:embed="rId8"/>
          <a:stretch>
            <a:fillRect/>
          </a:stretch>
        </p:blipFill>
        <p:spPr>
          <a:xfrm>
            <a:off x="6105912" y="21626176"/>
            <a:ext cx="6197328" cy="4015751"/>
          </a:xfrm>
          <a:prstGeom prst="rect">
            <a:avLst/>
          </a:prstGeom>
        </p:spPr>
      </p:pic>
      <p:sp>
        <p:nvSpPr>
          <p:cNvPr id="24" name="TextBox 23">
            <a:extLst>
              <a:ext uri="{FF2B5EF4-FFF2-40B4-BE49-F238E27FC236}">
                <a16:creationId xmlns:a16="http://schemas.microsoft.com/office/drawing/2014/main" id="{7E3B2B87-69A7-45AF-9277-563574B4E0C0}"/>
              </a:ext>
            </a:extLst>
          </p:cNvPr>
          <p:cNvSpPr txBox="1"/>
          <p:nvPr/>
        </p:nvSpPr>
        <p:spPr>
          <a:xfrm>
            <a:off x="31169609" y="7753784"/>
            <a:ext cx="110807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latin typeface="Times New Roman"/>
                <a:cs typeface="Calibri"/>
              </a:rPr>
              <a:t>CONCLUSION</a:t>
            </a:r>
          </a:p>
        </p:txBody>
      </p:sp>
      <p:pic>
        <p:nvPicPr>
          <p:cNvPr id="10" name="Picture 10" descr="A person sitting in front of a computer screen&#10;&#10;Description automatically generated">
            <a:extLst>
              <a:ext uri="{FF2B5EF4-FFF2-40B4-BE49-F238E27FC236}">
                <a16:creationId xmlns:a16="http://schemas.microsoft.com/office/drawing/2014/main" id="{977FE401-C652-4008-A045-ED28C58165F5}"/>
              </a:ext>
            </a:extLst>
          </p:cNvPr>
          <p:cNvPicPr>
            <a:picLocks noChangeAspect="1"/>
          </p:cNvPicPr>
          <p:nvPr/>
        </p:nvPicPr>
        <p:blipFill rotWithShape="1">
          <a:blip r:embed="rId9"/>
          <a:srcRect l="-752" t="7979" r="-18" b="4780"/>
          <a:stretch/>
        </p:blipFill>
        <p:spPr>
          <a:xfrm>
            <a:off x="13102893" y="20955865"/>
            <a:ext cx="7204407" cy="3892710"/>
          </a:xfrm>
          <a:prstGeom prst="rect">
            <a:avLst/>
          </a:prstGeom>
        </p:spPr>
      </p:pic>
      <p:sp>
        <p:nvSpPr>
          <p:cNvPr id="11" name="TextBox 10">
            <a:extLst>
              <a:ext uri="{FF2B5EF4-FFF2-40B4-BE49-F238E27FC236}">
                <a16:creationId xmlns:a16="http://schemas.microsoft.com/office/drawing/2014/main" id="{87690C10-42DF-4DAE-846D-C2C717D8505C}"/>
              </a:ext>
            </a:extLst>
          </p:cNvPr>
          <p:cNvSpPr txBox="1"/>
          <p:nvPr/>
        </p:nvSpPr>
        <p:spPr>
          <a:xfrm>
            <a:off x="23047225" y="20869247"/>
            <a:ext cx="6853109"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Times New Roman"/>
                <a:cs typeface="Calibri"/>
              </a:rPr>
              <a:t>In this scene from Los Girasoles Ciegos, fear can be seen in the emotions of the character Ricardo Moza, through a median shot where a zenith key light focuses over his reactions as the national guard enters his home searching for him, fearing for the life of his family and himself. This type of scene demonstrates the gravity of the topos' situations.</a:t>
            </a:r>
            <a:r>
              <a:rPr lang="en-US" sz="2400" dirty="0">
                <a:latin typeface="Times New Roman"/>
                <a:cs typeface="Calibri"/>
              </a:rPr>
              <a:t> </a:t>
            </a:r>
            <a:endParaRPr lang="en-US" sz="4000" dirty="0">
              <a:latin typeface="Times New Roman"/>
              <a:cs typeface="Calibri"/>
            </a:endParaRPr>
          </a:p>
        </p:txBody>
      </p:sp>
      <p:pic>
        <p:nvPicPr>
          <p:cNvPr id="21" name="Picture 21" descr="A screen shot of a person&#10;&#10;Description automatically generated">
            <a:extLst>
              <a:ext uri="{FF2B5EF4-FFF2-40B4-BE49-F238E27FC236}">
                <a16:creationId xmlns:a16="http://schemas.microsoft.com/office/drawing/2014/main" id="{59323EA1-89A0-4382-98AD-59B5EA7D254E}"/>
              </a:ext>
            </a:extLst>
          </p:cNvPr>
          <p:cNvPicPr>
            <a:picLocks noChangeAspect="1"/>
          </p:cNvPicPr>
          <p:nvPr/>
        </p:nvPicPr>
        <p:blipFill rotWithShape="1">
          <a:blip r:embed="rId10"/>
          <a:srcRect l="6391" t="9250" r="6325" b="5701"/>
          <a:stretch/>
        </p:blipFill>
        <p:spPr>
          <a:xfrm>
            <a:off x="13052767" y="29969161"/>
            <a:ext cx="8370165" cy="5440971"/>
          </a:xfrm>
          <a:prstGeom prst="rect">
            <a:avLst/>
          </a:prstGeom>
        </p:spPr>
      </p:pic>
      <p:pic>
        <p:nvPicPr>
          <p:cNvPr id="23" name="Picture 24" descr="A person posing for the camera&#10;&#10;Description automatically generated">
            <a:extLst>
              <a:ext uri="{FF2B5EF4-FFF2-40B4-BE49-F238E27FC236}">
                <a16:creationId xmlns:a16="http://schemas.microsoft.com/office/drawing/2014/main" id="{2A942A56-1402-40FC-A0D4-086439C7E137}"/>
              </a:ext>
            </a:extLst>
          </p:cNvPr>
          <p:cNvPicPr>
            <a:picLocks noChangeAspect="1"/>
          </p:cNvPicPr>
          <p:nvPr/>
        </p:nvPicPr>
        <p:blipFill>
          <a:blip r:embed="rId11"/>
          <a:stretch>
            <a:fillRect/>
          </a:stretch>
        </p:blipFill>
        <p:spPr>
          <a:xfrm>
            <a:off x="22417681" y="14831335"/>
            <a:ext cx="7601298" cy="5007858"/>
          </a:xfrm>
          <a:prstGeom prst="rect">
            <a:avLst/>
          </a:prstGeom>
        </p:spPr>
      </p:pic>
      <p:pic>
        <p:nvPicPr>
          <p:cNvPr id="26" name="Picture 26" descr="A person standing in front of a computer screen&#10;&#10;Description automatically generated">
            <a:extLst>
              <a:ext uri="{FF2B5EF4-FFF2-40B4-BE49-F238E27FC236}">
                <a16:creationId xmlns:a16="http://schemas.microsoft.com/office/drawing/2014/main" id="{AD9C4BC1-53F4-4D39-896C-33B08A3E6F89}"/>
              </a:ext>
            </a:extLst>
          </p:cNvPr>
          <p:cNvPicPr>
            <a:picLocks noChangeAspect="1"/>
          </p:cNvPicPr>
          <p:nvPr/>
        </p:nvPicPr>
        <p:blipFill rotWithShape="1">
          <a:blip r:embed="rId12"/>
          <a:srcRect l="6319" t="9838" r="6260" b="6057"/>
          <a:stretch/>
        </p:blipFill>
        <p:spPr>
          <a:xfrm>
            <a:off x="21424868" y="24565136"/>
            <a:ext cx="9077833" cy="4838140"/>
          </a:xfrm>
          <a:prstGeom prst="rect">
            <a:avLst/>
          </a:prstGeom>
        </p:spPr>
      </p:pic>
      <p:pic>
        <p:nvPicPr>
          <p:cNvPr id="27" name="Picture 27" descr="A person standing in front of a building&#10;&#10;Description automatically generated">
            <a:extLst>
              <a:ext uri="{FF2B5EF4-FFF2-40B4-BE49-F238E27FC236}">
                <a16:creationId xmlns:a16="http://schemas.microsoft.com/office/drawing/2014/main" id="{CE063280-53E6-4E6F-8F78-65E1035B1566}"/>
              </a:ext>
            </a:extLst>
          </p:cNvPr>
          <p:cNvPicPr>
            <a:picLocks noChangeAspect="1"/>
          </p:cNvPicPr>
          <p:nvPr/>
        </p:nvPicPr>
        <p:blipFill>
          <a:blip r:embed="rId13"/>
          <a:stretch>
            <a:fillRect/>
          </a:stretch>
        </p:blipFill>
        <p:spPr>
          <a:xfrm>
            <a:off x="31620269" y="25885483"/>
            <a:ext cx="9499736" cy="5178717"/>
          </a:xfrm>
          <a:prstGeom prst="rect">
            <a:avLst/>
          </a:prstGeom>
        </p:spPr>
      </p:pic>
      <p:sp>
        <p:nvSpPr>
          <p:cNvPr id="20" name="TextBox 19">
            <a:extLst>
              <a:ext uri="{FF2B5EF4-FFF2-40B4-BE49-F238E27FC236}">
                <a16:creationId xmlns:a16="http://schemas.microsoft.com/office/drawing/2014/main" id="{548A50BD-C787-4010-A2F6-39E31DDAC465}"/>
              </a:ext>
            </a:extLst>
          </p:cNvPr>
          <p:cNvSpPr txBox="1"/>
          <p:nvPr/>
        </p:nvSpPr>
        <p:spPr>
          <a:xfrm>
            <a:off x="13360168" y="15479588"/>
            <a:ext cx="775536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Times New Roman"/>
                <a:cs typeface="Calibri"/>
              </a:rPr>
              <a:t>This scene from 30 Anos de Oscuridad highlights the fear in Cortes' face as sweat pours throughout it, all while a first-person shot is taken into focus to capture that feeling of terror and tension Topos like him faced in the dictatorship. Cortes lived in constant panic from the authorities and the townspeople, the mental state that this experience left on him was drastic. </a:t>
            </a:r>
          </a:p>
        </p:txBody>
      </p:sp>
      <p:sp>
        <p:nvSpPr>
          <p:cNvPr id="8" name="TextBox 7">
            <a:extLst>
              <a:ext uri="{FF2B5EF4-FFF2-40B4-BE49-F238E27FC236}">
                <a16:creationId xmlns:a16="http://schemas.microsoft.com/office/drawing/2014/main" id="{DC8D839E-CEB7-423E-8EAE-7612F4A9BAD8}"/>
              </a:ext>
            </a:extLst>
          </p:cNvPr>
          <p:cNvSpPr txBox="1"/>
          <p:nvPr/>
        </p:nvSpPr>
        <p:spPr>
          <a:xfrm>
            <a:off x="30792753" y="15809597"/>
            <a:ext cx="810304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latin typeface="Times New Roman"/>
                <a:cs typeface="Calibri"/>
              </a:rPr>
              <a:t>BIBLIOGRAPHY:</a:t>
            </a:r>
          </a:p>
        </p:txBody>
      </p:sp>
      <p:sp>
        <p:nvSpPr>
          <p:cNvPr id="28" name="TextBox 27">
            <a:extLst>
              <a:ext uri="{FF2B5EF4-FFF2-40B4-BE49-F238E27FC236}">
                <a16:creationId xmlns:a16="http://schemas.microsoft.com/office/drawing/2014/main" id="{E8350543-F051-4DEC-BB45-29B5C3E26803}"/>
              </a:ext>
            </a:extLst>
          </p:cNvPr>
          <p:cNvSpPr txBox="1"/>
          <p:nvPr/>
        </p:nvSpPr>
        <p:spPr>
          <a:xfrm>
            <a:off x="30792753" y="16429925"/>
            <a:ext cx="11854941" cy="97257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err="1">
                <a:latin typeface="Times New Roman" panose="02020603050405020304" pitchFamily="18" charset="0"/>
                <a:ea typeface="+mn-lt"/>
                <a:cs typeface="Times New Roman" panose="02020603050405020304" pitchFamily="18" charset="0"/>
              </a:rPr>
              <a:t>Colmenero</a:t>
            </a:r>
            <a:r>
              <a:rPr lang="en-US" sz="3200" dirty="0">
                <a:latin typeface="Times New Roman" panose="02020603050405020304" pitchFamily="18" charset="0"/>
                <a:ea typeface="+mn-lt"/>
                <a:cs typeface="Times New Roman" panose="02020603050405020304" pitchFamily="18" charset="0"/>
              </a:rPr>
              <a:t>, Sara </a:t>
            </a:r>
            <a:r>
              <a:rPr lang="en-US" sz="3200" dirty="0" err="1">
                <a:latin typeface="Times New Roman" panose="02020603050405020304" pitchFamily="18" charset="0"/>
                <a:ea typeface="+mn-lt"/>
                <a:cs typeface="Times New Roman" panose="02020603050405020304" pitchFamily="18" charset="0"/>
              </a:rPr>
              <a:t>Santamaría</a:t>
            </a:r>
            <a:r>
              <a:rPr lang="en-US" sz="3200" dirty="0">
                <a:latin typeface="Times New Roman" panose="02020603050405020304" pitchFamily="18" charset="0"/>
                <a:ea typeface="+mn-lt"/>
                <a:cs typeface="Times New Roman" panose="02020603050405020304" pitchFamily="18" charset="0"/>
              </a:rPr>
              <a:t>. “Los Girasoles </a:t>
            </a:r>
            <a:r>
              <a:rPr lang="en-US" sz="3200" dirty="0" err="1">
                <a:latin typeface="Times New Roman" panose="02020603050405020304" pitchFamily="18" charset="0"/>
                <a:ea typeface="+mn-lt"/>
                <a:cs typeface="Times New Roman" panose="02020603050405020304" pitchFamily="18" charset="0"/>
              </a:rPr>
              <a:t>Ciegos</a:t>
            </a:r>
            <a:r>
              <a:rPr lang="en-US" sz="3200" dirty="0">
                <a:latin typeface="Times New Roman" panose="02020603050405020304" pitchFamily="18" charset="0"/>
                <a:ea typeface="+mn-lt"/>
                <a:cs typeface="Times New Roman" panose="02020603050405020304" pitchFamily="18" charset="0"/>
              </a:rPr>
              <a:t>, De Alberto Méndez: ¿Un «Lugar De Memoria» De La Guerra Civil?” </a:t>
            </a:r>
            <a:r>
              <a:rPr lang="en-US" sz="3200" i="1" dirty="0" err="1">
                <a:latin typeface="Times New Roman" panose="02020603050405020304" pitchFamily="18" charset="0"/>
                <a:ea typeface="+mn-lt"/>
                <a:cs typeface="Times New Roman" panose="02020603050405020304" pitchFamily="18" charset="0"/>
              </a:rPr>
              <a:t>Pasajes</a:t>
            </a:r>
            <a:r>
              <a:rPr lang="en-US" sz="3200" dirty="0">
                <a:latin typeface="Times New Roman" panose="02020603050405020304" pitchFamily="18" charset="0"/>
                <a:ea typeface="+mn-lt"/>
                <a:cs typeface="Times New Roman" panose="02020603050405020304" pitchFamily="18" charset="0"/>
              </a:rPr>
              <a:t>, no. 24, 2007, pp. 122–129. </a:t>
            </a:r>
            <a:r>
              <a:rPr lang="en-US" sz="3200" i="1" dirty="0">
                <a:latin typeface="Times New Roman" panose="02020603050405020304" pitchFamily="18" charset="0"/>
                <a:ea typeface="+mn-lt"/>
                <a:cs typeface="Times New Roman" panose="02020603050405020304" pitchFamily="18" charset="0"/>
              </a:rPr>
              <a:t>JSTOR</a:t>
            </a:r>
            <a:r>
              <a:rPr lang="en-US" sz="3200" dirty="0">
                <a:latin typeface="Times New Roman" panose="02020603050405020304" pitchFamily="18" charset="0"/>
                <a:ea typeface="+mn-lt"/>
                <a:cs typeface="Times New Roman" panose="02020603050405020304" pitchFamily="18" charset="0"/>
              </a:rPr>
              <a:t>, </a:t>
            </a:r>
            <a:r>
              <a:rPr lang="en-US" sz="3200" u="sng" dirty="0">
                <a:latin typeface="Times New Roman" panose="02020603050405020304" pitchFamily="18" charset="0"/>
                <a:ea typeface="+mn-lt"/>
                <a:cs typeface="Times New Roman" panose="02020603050405020304" pitchFamily="18" charset="0"/>
                <a:hlinkClick r:id="rId14"/>
              </a:rPr>
              <a:t>www.jstor.org/stable/23075898</a:t>
            </a:r>
            <a:r>
              <a:rPr lang="en-US" sz="3200" dirty="0">
                <a:latin typeface="Times New Roman" panose="02020603050405020304" pitchFamily="18" charset="0"/>
                <a:ea typeface="+mn-lt"/>
                <a:cs typeface="Times New Roman" panose="02020603050405020304" pitchFamily="18" charset="0"/>
              </a:rPr>
              <a:t>. Accessed 24 July 2020.</a:t>
            </a:r>
          </a:p>
          <a:p>
            <a:r>
              <a:rPr lang="en-US" sz="3200" dirty="0" err="1">
                <a:latin typeface="Times New Roman" panose="02020603050405020304" pitchFamily="18" charset="0"/>
                <a:ea typeface="+mn-lt"/>
                <a:cs typeface="Times New Roman" panose="02020603050405020304" pitchFamily="18" charset="0"/>
              </a:rPr>
              <a:t>Cuerda</a:t>
            </a:r>
            <a:r>
              <a:rPr lang="en-US" sz="3200" dirty="0">
                <a:latin typeface="Times New Roman" panose="02020603050405020304" pitchFamily="18" charset="0"/>
                <a:ea typeface="+mn-lt"/>
                <a:cs typeface="Times New Roman" panose="02020603050405020304" pitchFamily="18" charset="0"/>
              </a:rPr>
              <a:t>, Jose Luis, director. </a:t>
            </a:r>
            <a:r>
              <a:rPr lang="en-US" sz="3200" i="1" dirty="0">
                <a:latin typeface="Times New Roman" panose="02020603050405020304" pitchFamily="18" charset="0"/>
                <a:ea typeface="+mn-lt"/>
                <a:cs typeface="Times New Roman" panose="02020603050405020304" pitchFamily="18" charset="0"/>
              </a:rPr>
              <a:t>Los Girasoles </a:t>
            </a:r>
            <a:r>
              <a:rPr lang="en-US" sz="3200" i="1" dirty="0" err="1">
                <a:latin typeface="Times New Roman" panose="02020603050405020304" pitchFamily="18" charset="0"/>
                <a:ea typeface="+mn-lt"/>
                <a:cs typeface="Times New Roman" panose="02020603050405020304" pitchFamily="18" charset="0"/>
              </a:rPr>
              <a:t>Ciegos</a:t>
            </a:r>
            <a:r>
              <a:rPr lang="en-US" sz="3200" dirty="0">
                <a:latin typeface="Times New Roman" panose="02020603050405020304" pitchFamily="18" charset="0"/>
                <a:ea typeface="+mn-lt"/>
                <a:cs typeface="Times New Roman" panose="02020603050405020304" pitchFamily="18" charset="0"/>
              </a:rPr>
              <a:t>. </a:t>
            </a:r>
            <a:r>
              <a:rPr lang="en-US" sz="3200" i="1" dirty="0" err="1">
                <a:latin typeface="Times New Roman" panose="02020603050405020304" pitchFamily="18" charset="0"/>
                <a:ea typeface="+mn-lt"/>
                <a:cs typeface="Times New Roman" panose="02020603050405020304" pitchFamily="18" charset="0"/>
              </a:rPr>
              <a:t>FlixLatino</a:t>
            </a:r>
            <a:r>
              <a:rPr lang="en-US" sz="3200" dirty="0">
                <a:latin typeface="Times New Roman" panose="02020603050405020304" pitchFamily="18" charset="0"/>
                <a:ea typeface="+mn-lt"/>
                <a:cs typeface="Times New Roman" panose="02020603050405020304" pitchFamily="18" charset="0"/>
              </a:rPr>
              <a:t>, </a:t>
            </a:r>
            <a:r>
              <a:rPr lang="en-US" sz="3200" dirty="0" err="1">
                <a:latin typeface="Times New Roman" panose="02020603050405020304" pitchFamily="18" charset="0"/>
                <a:ea typeface="+mn-lt"/>
                <a:cs typeface="Times New Roman" panose="02020603050405020304" pitchFamily="18" charset="0"/>
              </a:rPr>
              <a:t>Estudios</a:t>
            </a:r>
            <a:r>
              <a:rPr lang="en-US" sz="3200" dirty="0">
                <a:latin typeface="Times New Roman" panose="02020603050405020304" pitchFamily="18" charset="0"/>
                <a:ea typeface="+mn-lt"/>
                <a:cs typeface="Times New Roman" panose="02020603050405020304" pitchFamily="18" charset="0"/>
              </a:rPr>
              <a:t> </a:t>
            </a:r>
            <a:r>
              <a:rPr lang="en-US" sz="3200" dirty="0" err="1">
                <a:latin typeface="Times New Roman" panose="02020603050405020304" pitchFamily="18" charset="0"/>
                <a:ea typeface="+mn-lt"/>
                <a:cs typeface="Times New Roman" panose="02020603050405020304" pitchFamily="18" charset="0"/>
              </a:rPr>
              <a:t>Organizativos</a:t>
            </a:r>
            <a:r>
              <a:rPr lang="en-US" sz="3200" dirty="0">
                <a:latin typeface="Times New Roman" panose="02020603050405020304" pitchFamily="18" charset="0"/>
                <a:ea typeface="+mn-lt"/>
                <a:cs typeface="Times New Roman" panose="02020603050405020304" pitchFamily="18" charset="0"/>
              </a:rPr>
              <a:t> y </a:t>
            </a:r>
            <a:r>
              <a:rPr lang="en-US" sz="3200" dirty="0" err="1">
                <a:latin typeface="Times New Roman" panose="02020603050405020304" pitchFamily="18" charset="0"/>
                <a:ea typeface="+mn-lt"/>
                <a:cs typeface="Times New Roman" panose="02020603050405020304" pitchFamily="18" charset="0"/>
              </a:rPr>
              <a:t>Proyectos</a:t>
            </a:r>
            <a:r>
              <a:rPr lang="en-US" sz="3200" dirty="0">
                <a:latin typeface="Times New Roman" panose="02020603050405020304" pitchFamily="18" charset="0"/>
                <a:ea typeface="+mn-lt"/>
                <a:cs typeface="Times New Roman" panose="02020603050405020304" pitchFamily="18" charset="0"/>
              </a:rPr>
              <a:t> </a:t>
            </a:r>
            <a:r>
              <a:rPr lang="en-US" sz="3200" dirty="0" err="1">
                <a:latin typeface="Times New Roman" panose="02020603050405020304" pitchFamily="18" charset="0"/>
                <a:ea typeface="+mn-lt"/>
                <a:cs typeface="Times New Roman" panose="02020603050405020304" pitchFamily="18" charset="0"/>
              </a:rPr>
              <a:t>Cinematográficos</a:t>
            </a:r>
            <a:r>
              <a:rPr lang="en-US" sz="3200" dirty="0">
                <a:latin typeface="Times New Roman" panose="02020603050405020304" pitchFamily="18" charset="0"/>
                <a:ea typeface="+mn-lt"/>
                <a:cs typeface="Times New Roman" panose="02020603050405020304" pitchFamily="18" charset="0"/>
              </a:rPr>
              <a:t> S.L., 2008, app.flixlatino.com/home/?l=</a:t>
            </a:r>
            <a:r>
              <a:rPr lang="en-US" sz="3200" dirty="0" err="1">
                <a:latin typeface="Times New Roman" panose="02020603050405020304" pitchFamily="18" charset="0"/>
                <a:ea typeface="+mn-lt"/>
                <a:cs typeface="Times New Roman" panose="02020603050405020304" pitchFamily="18" charset="0"/>
              </a:rPr>
              <a:t>movie&amp;id</a:t>
            </a:r>
            <a:r>
              <a:rPr lang="en-US" sz="3200" dirty="0">
                <a:latin typeface="Times New Roman" panose="02020603050405020304" pitchFamily="18" charset="0"/>
                <a:ea typeface="+mn-lt"/>
                <a:cs typeface="Times New Roman" panose="02020603050405020304" pitchFamily="18" charset="0"/>
              </a:rPr>
              <a:t>=117&amp;slug=</a:t>
            </a:r>
            <a:r>
              <a:rPr lang="en-US" sz="3200" dirty="0" err="1">
                <a:latin typeface="Times New Roman" panose="02020603050405020304" pitchFamily="18" charset="0"/>
                <a:ea typeface="+mn-lt"/>
                <a:cs typeface="Times New Roman" panose="02020603050405020304" pitchFamily="18" charset="0"/>
              </a:rPr>
              <a:t>los_girasoles_ciegos</a:t>
            </a:r>
            <a:r>
              <a:rPr lang="en-US" sz="3200" dirty="0">
                <a:latin typeface="Times New Roman" panose="02020603050405020304" pitchFamily="18" charset="0"/>
                <a:ea typeface="+mn-lt"/>
                <a:cs typeface="Times New Roman" panose="02020603050405020304" pitchFamily="18" charset="0"/>
              </a:rPr>
              <a:t>.</a:t>
            </a:r>
          </a:p>
          <a:p>
            <a:r>
              <a:rPr lang="en-US" sz="3200" dirty="0">
                <a:latin typeface="Times New Roman" panose="02020603050405020304" pitchFamily="18" charset="0"/>
                <a:ea typeface="+mn-lt"/>
                <a:cs typeface="Times New Roman" panose="02020603050405020304" pitchFamily="18" charset="0"/>
              </a:rPr>
              <a:t>Martin, Manuel H., director. </a:t>
            </a:r>
            <a:r>
              <a:rPr lang="en-US" sz="3200" i="1" dirty="0">
                <a:latin typeface="Times New Roman" panose="02020603050405020304" pitchFamily="18" charset="0"/>
                <a:ea typeface="+mn-lt"/>
                <a:cs typeface="Times New Roman" panose="02020603050405020304" pitchFamily="18" charset="0"/>
              </a:rPr>
              <a:t>30 </a:t>
            </a:r>
            <a:r>
              <a:rPr lang="en-US" sz="3200" i="1" dirty="0" err="1">
                <a:latin typeface="Times New Roman" panose="02020603050405020304" pitchFamily="18" charset="0"/>
                <a:ea typeface="+mn-lt"/>
                <a:cs typeface="Times New Roman" panose="02020603050405020304" pitchFamily="18" charset="0"/>
              </a:rPr>
              <a:t>Años</a:t>
            </a:r>
            <a:r>
              <a:rPr lang="en-US" sz="3200" i="1" dirty="0">
                <a:latin typeface="Times New Roman" panose="02020603050405020304" pitchFamily="18" charset="0"/>
                <a:ea typeface="+mn-lt"/>
                <a:cs typeface="Times New Roman" panose="02020603050405020304" pitchFamily="18" charset="0"/>
              </a:rPr>
              <a:t> De </a:t>
            </a:r>
            <a:r>
              <a:rPr lang="en-US" sz="3200" i="1" dirty="0" err="1">
                <a:latin typeface="Times New Roman" panose="02020603050405020304" pitchFamily="18" charset="0"/>
                <a:ea typeface="+mn-lt"/>
                <a:cs typeface="Times New Roman" panose="02020603050405020304" pitchFamily="18" charset="0"/>
              </a:rPr>
              <a:t>Oscuridad</a:t>
            </a:r>
            <a:r>
              <a:rPr lang="en-US" sz="3200" dirty="0">
                <a:latin typeface="Times New Roman" panose="02020603050405020304" pitchFamily="18" charset="0"/>
                <a:ea typeface="+mn-lt"/>
                <a:cs typeface="Times New Roman" panose="02020603050405020304" pitchFamily="18" charset="0"/>
              </a:rPr>
              <a:t>. </a:t>
            </a:r>
            <a:r>
              <a:rPr lang="en-US" sz="3200" i="1" dirty="0" err="1">
                <a:latin typeface="Times New Roman" panose="02020603050405020304" pitchFamily="18" charset="0"/>
                <a:ea typeface="+mn-lt"/>
                <a:cs typeface="Times New Roman" panose="02020603050405020304" pitchFamily="18" charset="0"/>
              </a:rPr>
              <a:t>DocumaniaTV</a:t>
            </a:r>
            <a:r>
              <a:rPr lang="en-US" sz="3200" dirty="0">
                <a:latin typeface="Times New Roman" panose="02020603050405020304" pitchFamily="18" charset="0"/>
                <a:ea typeface="+mn-lt"/>
                <a:cs typeface="Times New Roman" panose="02020603050405020304" pitchFamily="18" charset="0"/>
              </a:rPr>
              <a:t>, 39 </a:t>
            </a:r>
            <a:r>
              <a:rPr lang="en-US" sz="3200" dirty="0" err="1">
                <a:latin typeface="Times New Roman" panose="02020603050405020304" pitchFamily="18" charset="0"/>
                <a:ea typeface="+mn-lt"/>
                <a:cs typeface="Times New Roman" panose="02020603050405020304" pitchFamily="18" charset="0"/>
              </a:rPr>
              <a:t>Escalones</a:t>
            </a:r>
            <a:r>
              <a:rPr lang="en-US" sz="3200" dirty="0">
                <a:latin typeface="Times New Roman" panose="02020603050405020304" pitchFamily="18" charset="0"/>
                <a:ea typeface="+mn-lt"/>
                <a:cs typeface="Times New Roman" panose="02020603050405020304" pitchFamily="18" charset="0"/>
              </a:rPr>
              <a:t>, 2012, </a:t>
            </a:r>
            <a:r>
              <a:rPr lang="en-US" sz="3200" u="sng" dirty="0">
                <a:latin typeface="Times New Roman" panose="02020603050405020304" pitchFamily="18" charset="0"/>
                <a:ea typeface="+mn-lt"/>
                <a:cs typeface="Times New Roman" panose="02020603050405020304" pitchFamily="18" charset="0"/>
                <a:hlinkClick r:id="rId15"/>
              </a:rPr>
              <a:t>www.documaniatv.com/historia/30-anos-de-oscuridad-video_0f93fcd31.html</a:t>
            </a:r>
            <a:r>
              <a:rPr lang="en-US" sz="3200" dirty="0">
                <a:latin typeface="Times New Roman" panose="02020603050405020304" pitchFamily="18" charset="0"/>
                <a:ea typeface="+mn-lt"/>
                <a:cs typeface="Times New Roman" panose="02020603050405020304" pitchFamily="18" charset="0"/>
              </a:rPr>
              <a:t>.</a:t>
            </a:r>
          </a:p>
          <a:p>
            <a:r>
              <a:rPr lang="en-US" sz="3200" dirty="0" err="1">
                <a:latin typeface="Times New Roman" panose="02020603050405020304" pitchFamily="18" charset="0"/>
                <a:ea typeface="+mn-lt"/>
                <a:cs typeface="Times New Roman" panose="02020603050405020304" pitchFamily="18" charset="0"/>
              </a:rPr>
              <a:t>Méndez</a:t>
            </a:r>
            <a:r>
              <a:rPr lang="en-US" sz="3200" dirty="0">
                <a:latin typeface="Times New Roman" panose="02020603050405020304" pitchFamily="18" charset="0"/>
                <a:ea typeface="+mn-lt"/>
                <a:cs typeface="Times New Roman" panose="02020603050405020304" pitchFamily="18" charset="0"/>
              </a:rPr>
              <a:t> Alberto. “</a:t>
            </a:r>
            <a:r>
              <a:rPr lang="en-US" sz="3200" dirty="0" err="1">
                <a:latin typeface="Times New Roman" panose="02020603050405020304" pitchFamily="18" charset="0"/>
                <a:ea typeface="+mn-lt"/>
                <a:cs typeface="Times New Roman" panose="02020603050405020304" pitchFamily="18" charset="0"/>
              </a:rPr>
              <a:t>Cuarta</a:t>
            </a:r>
            <a:r>
              <a:rPr lang="en-US" sz="3200" dirty="0">
                <a:latin typeface="Times New Roman" panose="02020603050405020304" pitchFamily="18" charset="0"/>
                <a:ea typeface="+mn-lt"/>
                <a:cs typeface="Times New Roman" panose="02020603050405020304" pitchFamily="18" charset="0"/>
              </a:rPr>
              <a:t> </a:t>
            </a:r>
            <a:r>
              <a:rPr lang="en-US" sz="3200" dirty="0" err="1">
                <a:latin typeface="Times New Roman" panose="02020603050405020304" pitchFamily="18" charset="0"/>
                <a:ea typeface="+mn-lt"/>
                <a:cs typeface="Times New Roman" panose="02020603050405020304" pitchFamily="18" charset="0"/>
              </a:rPr>
              <a:t>Derrota</a:t>
            </a:r>
            <a:r>
              <a:rPr lang="en-US" sz="3200" dirty="0">
                <a:latin typeface="Times New Roman" panose="02020603050405020304" pitchFamily="18" charset="0"/>
                <a:ea typeface="+mn-lt"/>
                <a:cs typeface="Times New Roman" panose="02020603050405020304" pitchFamily="18" charset="0"/>
              </a:rPr>
              <a:t>.” </a:t>
            </a:r>
            <a:r>
              <a:rPr lang="en-US" sz="3200" i="1" dirty="0">
                <a:latin typeface="Times New Roman" panose="02020603050405020304" pitchFamily="18" charset="0"/>
                <a:ea typeface="+mn-lt"/>
                <a:cs typeface="Times New Roman" panose="02020603050405020304" pitchFamily="18" charset="0"/>
              </a:rPr>
              <a:t>Los Girasoles </a:t>
            </a:r>
            <a:r>
              <a:rPr lang="en-US" sz="3200" i="1" dirty="0" err="1">
                <a:latin typeface="Times New Roman" panose="02020603050405020304" pitchFamily="18" charset="0"/>
                <a:ea typeface="+mn-lt"/>
                <a:cs typeface="Times New Roman" panose="02020603050405020304" pitchFamily="18" charset="0"/>
              </a:rPr>
              <a:t>Ciegos</a:t>
            </a:r>
            <a:r>
              <a:rPr lang="en-US" sz="3200" dirty="0">
                <a:latin typeface="Times New Roman" panose="02020603050405020304" pitchFamily="18" charset="0"/>
                <a:ea typeface="+mn-lt"/>
                <a:cs typeface="Times New Roman" panose="02020603050405020304" pitchFamily="18" charset="0"/>
              </a:rPr>
              <a:t>, by </a:t>
            </a:r>
            <a:r>
              <a:rPr lang="en-US" sz="3200" dirty="0" err="1">
                <a:latin typeface="Times New Roman" panose="02020603050405020304" pitchFamily="18" charset="0"/>
                <a:ea typeface="+mn-lt"/>
                <a:cs typeface="Times New Roman" panose="02020603050405020304" pitchFamily="18" charset="0"/>
              </a:rPr>
              <a:t>Méndez</a:t>
            </a:r>
            <a:r>
              <a:rPr lang="en-US" sz="3200" dirty="0">
                <a:latin typeface="Times New Roman" panose="02020603050405020304" pitchFamily="18" charset="0"/>
                <a:ea typeface="+mn-lt"/>
                <a:cs typeface="Times New Roman" panose="02020603050405020304" pitchFamily="18" charset="0"/>
              </a:rPr>
              <a:t> Alberto, </a:t>
            </a:r>
            <a:r>
              <a:rPr lang="en-US" sz="3200" dirty="0" err="1">
                <a:latin typeface="Times New Roman" panose="02020603050405020304" pitchFamily="18" charset="0"/>
                <a:ea typeface="+mn-lt"/>
                <a:cs typeface="Times New Roman" panose="02020603050405020304" pitchFamily="18" charset="0"/>
              </a:rPr>
              <a:t>Anagrama</a:t>
            </a:r>
            <a:r>
              <a:rPr lang="en-US" sz="3200" dirty="0">
                <a:latin typeface="Times New Roman" panose="02020603050405020304" pitchFamily="18" charset="0"/>
                <a:ea typeface="+mn-lt"/>
                <a:cs typeface="Times New Roman" panose="02020603050405020304" pitchFamily="18" charset="0"/>
              </a:rPr>
              <a:t>, 2004, pp. 64–97.</a:t>
            </a:r>
          </a:p>
          <a:p>
            <a:r>
              <a:rPr lang="en-US" sz="3200" dirty="0">
                <a:latin typeface="Times New Roman" panose="02020603050405020304" pitchFamily="18" charset="0"/>
                <a:ea typeface="+mn-lt"/>
                <a:cs typeface="Times New Roman" panose="02020603050405020304" pitchFamily="18" charset="0"/>
              </a:rPr>
              <a:t>Mata, Ramón </a:t>
            </a:r>
            <a:r>
              <a:rPr lang="en-US" sz="3200" dirty="0" err="1">
                <a:latin typeface="Times New Roman" panose="02020603050405020304" pitchFamily="18" charset="0"/>
                <a:ea typeface="+mn-lt"/>
                <a:cs typeface="Times New Roman" panose="02020603050405020304" pitchFamily="18" charset="0"/>
              </a:rPr>
              <a:t>Arnabat</a:t>
            </a:r>
            <a:r>
              <a:rPr lang="en-US" sz="3200" dirty="0">
                <a:latin typeface="Times New Roman" panose="02020603050405020304" pitchFamily="18" charset="0"/>
                <a:ea typeface="+mn-lt"/>
                <a:cs typeface="Times New Roman" panose="02020603050405020304" pitchFamily="18" charset="0"/>
              </a:rPr>
              <a:t>. “La </a:t>
            </a:r>
            <a:r>
              <a:rPr lang="en-US" sz="3200" dirty="0" err="1">
                <a:latin typeface="Times New Roman" panose="02020603050405020304" pitchFamily="18" charset="0"/>
                <a:ea typeface="+mn-lt"/>
                <a:cs typeface="Times New Roman" panose="02020603050405020304" pitchFamily="18" charset="0"/>
              </a:rPr>
              <a:t>Represión</a:t>
            </a:r>
            <a:r>
              <a:rPr lang="en-US" sz="3200" dirty="0">
                <a:latin typeface="Times New Roman" panose="02020603050405020304" pitchFamily="18" charset="0"/>
                <a:ea typeface="+mn-lt"/>
                <a:cs typeface="Times New Roman" panose="02020603050405020304" pitchFamily="18" charset="0"/>
              </a:rPr>
              <a:t>: El </a:t>
            </a:r>
            <a:r>
              <a:rPr lang="en-US" sz="3200" dirty="0" err="1">
                <a:latin typeface="Times New Roman" panose="02020603050405020304" pitchFamily="18" charset="0"/>
                <a:ea typeface="+mn-lt"/>
                <a:cs typeface="Times New Roman" panose="02020603050405020304" pitchFamily="18" charset="0"/>
              </a:rPr>
              <a:t>Adn</a:t>
            </a:r>
            <a:r>
              <a:rPr lang="en-US" sz="3200" dirty="0">
                <a:latin typeface="Times New Roman" panose="02020603050405020304" pitchFamily="18" charset="0"/>
                <a:ea typeface="+mn-lt"/>
                <a:cs typeface="Times New Roman" panose="02020603050405020304" pitchFamily="18" charset="0"/>
              </a:rPr>
              <a:t> Del </a:t>
            </a:r>
            <a:r>
              <a:rPr lang="en-US" sz="3200" dirty="0" err="1">
                <a:latin typeface="Times New Roman" panose="02020603050405020304" pitchFamily="18" charset="0"/>
                <a:ea typeface="+mn-lt"/>
                <a:cs typeface="Times New Roman" panose="02020603050405020304" pitchFamily="18" charset="0"/>
              </a:rPr>
              <a:t>Franquismo</a:t>
            </a:r>
            <a:r>
              <a:rPr lang="en-US" sz="3200" dirty="0">
                <a:latin typeface="Times New Roman" panose="02020603050405020304" pitchFamily="18" charset="0"/>
                <a:ea typeface="+mn-lt"/>
                <a:cs typeface="Times New Roman" panose="02020603050405020304" pitchFamily="18" charset="0"/>
              </a:rPr>
              <a:t> </a:t>
            </a:r>
            <a:r>
              <a:rPr lang="en-US" sz="3200" dirty="0" err="1">
                <a:latin typeface="Times New Roman" panose="02020603050405020304" pitchFamily="18" charset="0"/>
                <a:ea typeface="+mn-lt"/>
                <a:cs typeface="Times New Roman" panose="02020603050405020304" pitchFamily="18" charset="0"/>
              </a:rPr>
              <a:t>Español</a:t>
            </a:r>
            <a:r>
              <a:rPr lang="en-US" sz="3200" dirty="0">
                <a:latin typeface="Times New Roman" panose="02020603050405020304" pitchFamily="18" charset="0"/>
                <a:ea typeface="+mn-lt"/>
                <a:cs typeface="Times New Roman" panose="02020603050405020304" pitchFamily="18" charset="0"/>
              </a:rPr>
              <a:t>.” </a:t>
            </a:r>
            <a:r>
              <a:rPr lang="en-US" sz="3200" i="1" dirty="0" err="1">
                <a:latin typeface="Times New Roman" panose="02020603050405020304" pitchFamily="18" charset="0"/>
                <a:ea typeface="+mn-lt"/>
                <a:cs typeface="Times New Roman" panose="02020603050405020304" pitchFamily="18" charset="0"/>
              </a:rPr>
              <a:t>Cuadernos</a:t>
            </a:r>
            <a:r>
              <a:rPr lang="en-US" sz="3200" i="1" dirty="0">
                <a:latin typeface="Times New Roman" panose="02020603050405020304" pitchFamily="18" charset="0"/>
                <a:ea typeface="+mn-lt"/>
                <a:cs typeface="Times New Roman" panose="02020603050405020304" pitchFamily="18" charset="0"/>
              </a:rPr>
              <a:t> De Historia (Santiago)</a:t>
            </a:r>
            <a:r>
              <a:rPr lang="en-US" sz="3200" dirty="0">
                <a:latin typeface="Times New Roman" panose="02020603050405020304" pitchFamily="18" charset="0"/>
                <a:ea typeface="+mn-lt"/>
                <a:cs typeface="Times New Roman" panose="02020603050405020304" pitchFamily="18" charset="0"/>
              </a:rPr>
              <a:t>, no. 39, 2013, pp. 33–59., doi:10.4067/s0719-12432013000200002.</a:t>
            </a:r>
          </a:p>
          <a:p>
            <a:r>
              <a:rPr lang="es-MX" sz="3200" dirty="0" err="1">
                <a:latin typeface="Times New Roman" panose="02020603050405020304" pitchFamily="18" charset="0"/>
                <a:cs typeface="Times New Roman" panose="02020603050405020304" pitchFamily="18" charset="0"/>
              </a:rPr>
              <a:t>Méndez</a:t>
            </a:r>
            <a:r>
              <a:rPr lang="es-MX" sz="3200" dirty="0">
                <a:latin typeface="Times New Roman" panose="02020603050405020304" pitchFamily="18" charset="0"/>
                <a:cs typeface="Times New Roman" panose="02020603050405020304" pitchFamily="18" charset="0"/>
              </a:rPr>
              <a:t> Alberto. “Cuarta Derrota.” </a:t>
            </a:r>
            <a:r>
              <a:rPr lang="es-MX" sz="3200" i="1" dirty="0">
                <a:latin typeface="Times New Roman" panose="02020603050405020304" pitchFamily="18" charset="0"/>
                <a:cs typeface="Times New Roman" panose="02020603050405020304" pitchFamily="18" charset="0"/>
              </a:rPr>
              <a:t>Los Girasoles Ciegos</a:t>
            </a:r>
            <a:r>
              <a:rPr lang="es-MX" sz="3200" dirty="0">
                <a:latin typeface="Times New Roman" panose="02020603050405020304" pitchFamily="18" charset="0"/>
                <a:cs typeface="Times New Roman" panose="02020603050405020304" pitchFamily="18" charset="0"/>
              </a:rPr>
              <a:t>, </a:t>
            </a:r>
            <a:r>
              <a:rPr lang="es-MX" sz="3200" dirty="0" err="1">
                <a:latin typeface="Times New Roman" panose="02020603050405020304" pitchFamily="18" charset="0"/>
                <a:cs typeface="Times New Roman" panose="02020603050405020304" pitchFamily="18" charset="0"/>
              </a:rPr>
              <a:t>by</a:t>
            </a:r>
            <a:r>
              <a:rPr lang="es-MX" sz="3200" dirty="0">
                <a:latin typeface="Times New Roman" panose="02020603050405020304" pitchFamily="18" charset="0"/>
                <a:cs typeface="Times New Roman" panose="02020603050405020304" pitchFamily="18" charset="0"/>
              </a:rPr>
              <a:t> </a:t>
            </a:r>
            <a:r>
              <a:rPr lang="es-MX" sz="3200" dirty="0" err="1">
                <a:latin typeface="Times New Roman" panose="02020603050405020304" pitchFamily="18" charset="0"/>
                <a:cs typeface="Times New Roman" panose="02020603050405020304" pitchFamily="18" charset="0"/>
              </a:rPr>
              <a:t>Méndez</a:t>
            </a:r>
            <a:r>
              <a:rPr lang="es-MX" sz="3200" dirty="0">
                <a:latin typeface="Times New Roman" panose="02020603050405020304" pitchFamily="18" charset="0"/>
                <a:cs typeface="Times New Roman" panose="02020603050405020304" pitchFamily="18" charset="0"/>
              </a:rPr>
              <a:t> Alberto, Anagrama, 2004, pp. 64–97.</a:t>
            </a:r>
            <a:endParaRPr lang="en-US" sz="3200" dirty="0">
              <a:latin typeface="Times New Roman" panose="02020603050405020304" pitchFamily="18" charset="0"/>
              <a:cs typeface="Times New Roman" panose="02020603050405020304" pitchFamily="18" charset="0"/>
            </a:endParaRPr>
          </a:p>
          <a:p>
            <a:endParaRPr lang="en-US" sz="3200" dirty="0">
              <a:ea typeface="+mn-lt"/>
              <a:cs typeface="+mn-lt"/>
            </a:endParaRPr>
          </a:p>
          <a:p>
            <a:pPr algn="l"/>
            <a:endParaRPr lang="en-US" dirty="0">
              <a:cs typeface="Calibri"/>
            </a:endParaRPr>
          </a:p>
        </p:txBody>
      </p:sp>
      <p:sp>
        <p:nvSpPr>
          <p:cNvPr id="22" name="TextBox 21">
            <a:extLst>
              <a:ext uri="{FF2B5EF4-FFF2-40B4-BE49-F238E27FC236}">
                <a16:creationId xmlns:a16="http://schemas.microsoft.com/office/drawing/2014/main" id="{F1A3ED9B-6F0D-40B4-A3B0-EABA1E1D21CD}"/>
              </a:ext>
            </a:extLst>
          </p:cNvPr>
          <p:cNvSpPr txBox="1"/>
          <p:nvPr/>
        </p:nvSpPr>
        <p:spPr>
          <a:xfrm>
            <a:off x="21945600" y="18745200"/>
            <a:ext cx="5063939" cy="4572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7DB327D8-F54F-4164-BE1A-851B73F3672A}"/>
              </a:ext>
            </a:extLst>
          </p:cNvPr>
          <p:cNvSpPr txBox="1"/>
          <p:nvPr/>
        </p:nvSpPr>
        <p:spPr>
          <a:xfrm>
            <a:off x="2934733" y="4648175"/>
            <a:ext cx="13259351" cy="1107996"/>
          </a:xfrm>
          <a:prstGeom prst="rect">
            <a:avLst/>
          </a:prstGeom>
          <a:noFill/>
        </p:spPr>
        <p:txBody>
          <a:bodyPr wrap="square" rtlCol="0">
            <a:spAutoFit/>
          </a:bodyPr>
          <a:lstStyle/>
          <a:p>
            <a:r>
              <a:rPr lang="en-US" sz="6600" dirty="0">
                <a:solidFill>
                  <a:schemeClr val="bg1"/>
                </a:solidFill>
                <a:latin typeface="Times New Roman" panose="02020603050405020304" pitchFamily="18" charset="0"/>
                <a:cs typeface="Times New Roman" panose="02020603050405020304" pitchFamily="18" charset="0"/>
              </a:rPr>
              <a:t>Investigator: Gabriel E. Galindo</a:t>
            </a:r>
          </a:p>
        </p:txBody>
      </p:sp>
      <p:sp>
        <p:nvSpPr>
          <p:cNvPr id="17" name="TextBox 16">
            <a:extLst>
              <a:ext uri="{FF2B5EF4-FFF2-40B4-BE49-F238E27FC236}">
                <a16:creationId xmlns:a16="http://schemas.microsoft.com/office/drawing/2014/main" id="{5CD833D0-8915-439C-8EBE-BC9B7DF11147}"/>
              </a:ext>
            </a:extLst>
          </p:cNvPr>
          <p:cNvSpPr txBox="1"/>
          <p:nvPr/>
        </p:nvSpPr>
        <p:spPr>
          <a:xfrm>
            <a:off x="2934733" y="5678857"/>
            <a:ext cx="16071810" cy="1107996"/>
          </a:xfrm>
          <a:prstGeom prst="rect">
            <a:avLst/>
          </a:prstGeom>
          <a:noFill/>
        </p:spPr>
        <p:txBody>
          <a:bodyPr wrap="square" rtlCol="0">
            <a:spAutoFit/>
          </a:bodyPr>
          <a:lstStyle/>
          <a:p>
            <a:r>
              <a:rPr lang="en-US" sz="6600" dirty="0">
                <a:solidFill>
                  <a:schemeClr val="bg1"/>
                </a:solidFill>
                <a:latin typeface="Times New Roman" panose="02020603050405020304" pitchFamily="18" charset="0"/>
                <a:cs typeface="Times New Roman" panose="02020603050405020304" pitchFamily="18" charset="0"/>
              </a:rPr>
              <a:t>Mentor: Dr. Beatriz Gomez-Acuna</a:t>
            </a:r>
          </a:p>
        </p:txBody>
      </p:sp>
      <p:sp>
        <p:nvSpPr>
          <p:cNvPr id="31" name="TextBox 30">
            <a:extLst>
              <a:ext uri="{FF2B5EF4-FFF2-40B4-BE49-F238E27FC236}">
                <a16:creationId xmlns:a16="http://schemas.microsoft.com/office/drawing/2014/main" id="{68A40D5A-226C-4547-975A-453ACDFA63FE}"/>
              </a:ext>
            </a:extLst>
          </p:cNvPr>
          <p:cNvSpPr txBox="1"/>
          <p:nvPr/>
        </p:nvSpPr>
        <p:spPr>
          <a:xfrm>
            <a:off x="13047843" y="20216265"/>
            <a:ext cx="7755365" cy="1015663"/>
          </a:xfrm>
          <a:prstGeom prst="rect">
            <a:avLst/>
          </a:prstGeom>
          <a:noFill/>
        </p:spPr>
        <p:txBody>
          <a:bodyPr wrap="square" rtlCol="0">
            <a:spAutoFit/>
          </a:bodyPr>
          <a:lstStyle/>
          <a:p>
            <a:r>
              <a:rPr lang="en-US" sz="1400" dirty="0" err="1">
                <a:ea typeface="+mn-lt"/>
                <a:cs typeface="+mn-lt"/>
              </a:rPr>
              <a:t>Cuerda</a:t>
            </a:r>
            <a:r>
              <a:rPr lang="en-US" sz="1400" dirty="0">
                <a:ea typeface="+mn-lt"/>
                <a:cs typeface="+mn-lt"/>
              </a:rPr>
              <a:t>, Jose Luis, director. </a:t>
            </a:r>
            <a:r>
              <a:rPr lang="en-US" sz="1400" i="1" dirty="0">
                <a:ea typeface="+mn-lt"/>
                <a:cs typeface="+mn-lt"/>
              </a:rPr>
              <a:t>Los Girasoles </a:t>
            </a:r>
            <a:r>
              <a:rPr lang="en-US" sz="1400" i="1" dirty="0" err="1">
                <a:ea typeface="+mn-lt"/>
                <a:cs typeface="+mn-lt"/>
              </a:rPr>
              <a:t>Ciegos</a:t>
            </a:r>
            <a:r>
              <a:rPr lang="en-US" sz="1400" dirty="0">
                <a:ea typeface="+mn-lt"/>
                <a:cs typeface="+mn-lt"/>
              </a:rPr>
              <a:t>. </a:t>
            </a:r>
            <a:r>
              <a:rPr lang="en-US" sz="1400" i="1" dirty="0" err="1">
                <a:ea typeface="+mn-lt"/>
                <a:cs typeface="+mn-lt"/>
              </a:rPr>
              <a:t>FlixLatino</a:t>
            </a:r>
            <a:r>
              <a:rPr lang="en-US" sz="1400" dirty="0">
                <a:ea typeface="+mn-lt"/>
                <a:cs typeface="+mn-lt"/>
              </a:rPr>
              <a:t>, </a:t>
            </a:r>
            <a:r>
              <a:rPr lang="en-US" sz="1400" dirty="0" err="1">
                <a:ea typeface="+mn-lt"/>
                <a:cs typeface="+mn-lt"/>
              </a:rPr>
              <a:t>Estudios</a:t>
            </a:r>
            <a:r>
              <a:rPr lang="en-US" sz="1400" dirty="0">
                <a:ea typeface="+mn-lt"/>
                <a:cs typeface="+mn-lt"/>
              </a:rPr>
              <a:t> </a:t>
            </a:r>
            <a:r>
              <a:rPr lang="en-US" sz="1400" dirty="0" err="1">
                <a:ea typeface="+mn-lt"/>
                <a:cs typeface="+mn-lt"/>
              </a:rPr>
              <a:t>Organizativos</a:t>
            </a:r>
            <a:r>
              <a:rPr lang="en-US" sz="1400" dirty="0">
                <a:ea typeface="+mn-lt"/>
                <a:cs typeface="+mn-lt"/>
              </a:rPr>
              <a:t> y </a:t>
            </a:r>
            <a:r>
              <a:rPr lang="en-US" sz="1400" dirty="0" err="1">
                <a:ea typeface="+mn-lt"/>
                <a:cs typeface="+mn-lt"/>
              </a:rPr>
              <a:t>Proyectos</a:t>
            </a:r>
            <a:r>
              <a:rPr lang="en-US" sz="1400" dirty="0">
                <a:ea typeface="+mn-lt"/>
                <a:cs typeface="+mn-lt"/>
              </a:rPr>
              <a:t> </a:t>
            </a:r>
            <a:r>
              <a:rPr lang="en-US" sz="1400" dirty="0" err="1">
                <a:ea typeface="+mn-lt"/>
                <a:cs typeface="+mn-lt"/>
              </a:rPr>
              <a:t>Cinematográficos</a:t>
            </a:r>
            <a:r>
              <a:rPr lang="en-US" sz="1400" dirty="0">
                <a:ea typeface="+mn-lt"/>
                <a:cs typeface="+mn-lt"/>
              </a:rPr>
              <a:t> S.L., 2008, app.flixlatino.com/home/?l=</a:t>
            </a:r>
            <a:r>
              <a:rPr lang="en-US" sz="1400" dirty="0" err="1">
                <a:ea typeface="+mn-lt"/>
                <a:cs typeface="+mn-lt"/>
              </a:rPr>
              <a:t>movie&amp;id</a:t>
            </a:r>
            <a:r>
              <a:rPr lang="en-US" sz="1400" dirty="0">
                <a:ea typeface="+mn-lt"/>
                <a:cs typeface="+mn-lt"/>
              </a:rPr>
              <a:t>=117&amp;slug=</a:t>
            </a:r>
            <a:r>
              <a:rPr lang="en-US" sz="1400" dirty="0" err="1">
                <a:ea typeface="+mn-lt"/>
                <a:cs typeface="+mn-lt"/>
              </a:rPr>
              <a:t>los_girasoles_ciegos</a:t>
            </a:r>
            <a:r>
              <a:rPr lang="en-US" sz="1400" dirty="0">
                <a:ea typeface="+mn-lt"/>
                <a:cs typeface="+mn-lt"/>
              </a:rPr>
              <a:t>.</a:t>
            </a:r>
          </a:p>
          <a:p>
            <a:r>
              <a:rPr lang="en-US" sz="1400" dirty="0">
                <a:ea typeface="+mn-lt"/>
                <a:cs typeface="+mn-lt"/>
              </a:rPr>
              <a:t>Scene 48:21-52:31</a:t>
            </a:r>
          </a:p>
          <a:p>
            <a:endParaRPr lang="en-US" dirty="0"/>
          </a:p>
        </p:txBody>
      </p:sp>
      <p:sp>
        <p:nvSpPr>
          <p:cNvPr id="25" name="TextBox 24">
            <a:extLst>
              <a:ext uri="{FF2B5EF4-FFF2-40B4-BE49-F238E27FC236}">
                <a16:creationId xmlns:a16="http://schemas.microsoft.com/office/drawing/2014/main" id="{33FFDC8F-05D2-4513-96B1-E1A766C621A8}"/>
              </a:ext>
            </a:extLst>
          </p:cNvPr>
          <p:cNvSpPr txBox="1"/>
          <p:nvPr/>
        </p:nvSpPr>
        <p:spPr>
          <a:xfrm>
            <a:off x="31321127" y="8608183"/>
            <a:ext cx="11007115" cy="674030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This investigation revealed a clear connection between the primary goals of the Historical memory Law and these two films,</a:t>
            </a:r>
            <a:r>
              <a:rPr lang="en-US" sz="4800" b="1" dirty="0">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Further research is needed/recommended to establish other connections with other groups of victims, specially taking into consideration the addendum to the law passed in 2020.</a:t>
            </a:r>
          </a:p>
          <a:p>
            <a:endParaRPr lang="en-US" sz="48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EE48FAF3-A710-46AB-A00C-7253AF45E970}"/>
              </a:ext>
            </a:extLst>
          </p:cNvPr>
          <p:cNvSpPr txBox="1"/>
          <p:nvPr/>
        </p:nvSpPr>
        <p:spPr>
          <a:xfrm>
            <a:off x="21786255" y="30756862"/>
            <a:ext cx="9112287" cy="452431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In this scene, Ricardo covers his face in the mirror. After the recent events and his life in hiding, and with their plans to move away to Portugal, Ricardo feels the urge to “erase” himself from life. This up close first person shot of him covering hi reflection foreshadows his fate, as well as showcase the mental effects of his hiding and his inability to do something for his family since they had to endure all sorts of struggles just so he could still live. </a:t>
            </a:r>
          </a:p>
        </p:txBody>
      </p:sp>
      <p:sp>
        <p:nvSpPr>
          <p:cNvPr id="29" name="TextBox 28">
            <a:extLst>
              <a:ext uri="{FF2B5EF4-FFF2-40B4-BE49-F238E27FC236}">
                <a16:creationId xmlns:a16="http://schemas.microsoft.com/office/drawing/2014/main" id="{6B42F771-1B5E-48A2-B8B0-642295C49111}"/>
              </a:ext>
            </a:extLst>
          </p:cNvPr>
          <p:cNvSpPr txBox="1"/>
          <p:nvPr/>
        </p:nvSpPr>
        <p:spPr>
          <a:xfrm>
            <a:off x="2613943" y="873869"/>
            <a:ext cx="40213420" cy="3939540"/>
          </a:xfrm>
          <a:prstGeom prst="rect">
            <a:avLst/>
          </a:prstGeom>
          <a:noFill/>
        </p:spPr>
        <p:txBody>
          <a:bodyPr wrap="square" rtlCol="0">
            <a:spAutoFit/>
          </a:bodyPr>
          <a:lstStyle/>
          <a:p>
            <a:r>
              <a:rPr lang="en-US" sz="12500" dirty="0">
                <a:solidFill>
                  <a:schemeClr val="bg1"/>
                </a:solidFill>
                <a:latin typeface="Times New Roman"/>
                <a:cs typeface="Calibri"/>
              </a:rPr>
              <a:t>Prisoners of the State and Mind: Remembering </a:t>
            </a:r>
            <a:r>
              <a:rPr lang="en-US" sz="12500" i="1" dirty="0">
                <a:solidFill>
                  <a:schemeClr val="bg1"/>
                </a:solidFill>
                <a:latin typeface="Times New Roman"/>
                <a:cs typeface="Calibri"/>
              </a:rPr>
              <a:t>Los </a:t>
            </a:r>
            <a:r>
              <a:rPr lang="en-US" sz="12500" i="1" dirty="0" err="1">
                <a:solidFill>
                  <a:schemeClr val="bg1"/>
                </a:solidFill>
                <a:latin typeface="Times New Roman"/>
                <a:cs typeface="Calibri"/>
              </a:rPr>
              <a:t>Topos</a:t>
            </a:r>
            <a:r>
              <a:rPr lang="en-US" sz="12500" i="1" dirty="0">
                <a:solidFill>
                  <a:schemeClr val="bg1"/>
                </a:solidFill>
                <a:latin typeface="Times New Roman"/>
                <a:cs typeface="Calibri"/>
              </a:rPr>
              <a:t> </a:t>
            </a:r>
            <a:r>
              <a:rPr lang="en-US" sz="12500" dirty="0">
                <a:solidFill>
                  <a:schemeClr val="bg1"/>
                </a:solidFill>
                <a:latin typeface="Times New Roman"/>
                <a:cs typeface="Calibri"/>
              </a:rPr>
              <a:t>in Contemporary Spanish Cinema</a:t>
            </a:r>
          </a:p>
        </p:txBody>
      </p:sp>
      <p:sp>
        <p:nvSpPr>
          <p:cNvPr id="33" name="TextBox 32">
            <a:extLst>
              <a:ext uri="{FF2B5EF4-FFF2-40B4-BE49-F238E27FC236}">
                <a16:creationId xmlns:a16="http://schemas.microsoft.com/office/drawing/2014/main" id="{A9220773-1130-454A-BD9B-C73E93A449EA}"/>
              </a:ext>
            </a:extLst>
          </p:cNvPr>
          <p:cNvSpPr txBox="1"/>
          <p:nvPr/>
        </p:nvSpPr>
        <p:spPr>
          <a:xfrm>
            <a:off x="13047843" y="25207239"/>
            <a:ext cx="6611757" cy="2677656"/>
          </a:xfrm>
          <a:prstGeom prst="rect">
            <a:avLst/>
          </a:prstGeom>
          <a:noFill/>
        </p:spPr>
        <p:txBody>
          <a:bodyPr wrap="square" rtlCol="0">
            <a:spAutoFit/>
          </a:bodyPr>
          <a:lstStyle/>
          <a:p>
            <a:r>
              <a:rPr lang="es-MX" sz="2800" b="1" dirty="0">
                <a:latin typeface="Times New Roman" panose="02020603050405020304" pitchFamily="18" charset="0"/>
                <a:cs typeface="Times New Roman" panose="02020603050405020304" pitchFamily="18" charset="0"/>
              </a:rPr>
              <a:t>“Debe tener razón ella, porque no he podido olvidar nunca la mirada de mi padre precipitándose al vacío, su rostro sonriente mientras el patio engullía su cuerpo abandonado”- </a:t>
            </a:r>
            <a:r>
              <a:rPr lang="es-MX" sz="2800" dirty="0">
                <a:latin typeface="Times New Roman" panose="02020603050405020304" pitchFamily="18" charset="0"/>
                <a:cs typeface="Times New Roman" panose="02020603050405020304" pitchFamily="18" charset="0"/>
              </a:rPr>
              <a:t>Los Girasoles Ciegos, pg. 96</a:t>
            </a:r>
            <a:endParaRPr lang="es-MX" sz="2800" b="1"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8D28A61A-4EA9-4A13-8F8F-1A5C1976BA8F}"/>
              </a:ext>
            </a:extLst>
          </p:cNvPr>
          <p:cNvSpPr txBox="1"/>
          <p:nvPr/>
        </p:nvSpPr>
        <p:spPr>
          <a:xfrm>
            <a:off x="21473058" y="29559735"/>
            <a:ext cx="9103315" cy="861774"/>
          </a:xfrm>
          <a:prstGeom prst="rect">
            <a:avLst/>
          </a:prstGeom>
          <a:noFill/>
        </p:spPr>
        <p:txBody>
          <a:bodyPr wrap="square" rtlCol="0">
            <a:spAutoFit/>
          </a:bodyPr>
          <a:lstStyle/>
          <a:p>
            <a:r>
              <a:rPr lang="en-US" sz="1600" dirty="0" err="1">
                <a:ea typeface="+mn-lt"/>
                <a:cs typeface="+mn-lt"/>
              </a:rPr>
              <a:t>Cuerda</a:t>
            </a:r>
            <a:r>
              <a:rPr lang="en-US" sz="1600" dirty="0">
                <a:ea typeface="+mn-lt"/>
                <a:cs typeface="+mn-lt"/>
              </a:rPr>
              <a:t>, Jose Luis, director. </a:t>
            </a:r>
            <a:r>
              <a:rPr lang="en-US" sz="1600" i="1" dirty="0">
                <a:ea typeface="+mn-lt"/>
                <a:cs typeface="+mn-lt"/>
              </a:rPr>
              <a:t>Los Girasoles </a:t>
            </a:r>
            <a:r>
              <a:rPr lang="en-US" sz="1600" i="1" dirty="0" err="1">
                <a:ea typeface="+mn-lt"/>
                <a:cs typeface="+mn-lt"/>
              </a:rPr>
              <a:t>Ciegos</a:t>
            </a:r>
            <a:r>
              <a:rPr lang="en-US" sz="1600" dirty="0">
                <a:ea typeface="+mn-lt"/>
                <a:cs typeface="+mn-lt"/>
              </a:rPr>
              <a:t>. </a:t>
            </a:r>
            <a:r>
              <a:rPr lang="en-US" sz="1600" i="1" dirty="0" err="1">
                <a:ea typeface="+mn-lt"/>
                <a:cs typeface="+mn-lt"/>
              </a:rPr>
              <a:t>FlixLatino</a:t>
            </a:r>
            <a:r>
              <a:rPr lang="en-US" sz="1600" dirty="0">
                <a:ea typeface="+mn-lt"/>
                <a:cs typeface="+mn-lt"/>
              </a:rPr>
              <a:t>, </a:t>
            </a:r>
            <a:r>
              <a:rPr lang="en-US" sz="1600" dirty="0" err="1">
                <a:ea typeface="+mn-lt"/>
                <a:cs typeface="+mn-lt"/>
              </a:rPr>
              <a:t>Estudios</a:t>
            </a:r>
            <a:r>
              <a:rPr lang="en-US" sz="1600" dirty="0">
                <a:ea typeface="+mn-lt"/>
                <a:cs typeface="+mn-lt"/>
              </a:rPr>
              <a:t> </a:t>
            </a:r>
            <a:r>
              <a:rPr lang="en-US" sz="1600" dirty="0" err="1">
                <a:ea typeface="+mn-lt"/>
                <a:cs typeface="+mn-lt"/>
              </a:rPr>
              <a:t>Organizativos</a:t>
            </a:r>
            <a:r>
              <a:rPr lang="en-US" sz="1600" dirty="0">
                <a:ea typeface="+mn-lt"/>
                <a:cs typeface="+mn-lt"/>
              </a:rPr>
              <a:t> y </a:t>
            </a:r>
            <a:r>
              <a:rPr lang="en-US" sz="1600" dirty="0" err="1">
                <a:ea typeface="+mn-lt"/>
                <a:cs typeface="+mn-lt"/>
              </a:rPr>
              <a:t>Proyectos</a:t>
            </a:r>
            <a:r>
              <a:rPr lang="en-US" sz="1600" dirty="0">
                <a:ea typeface="+mn-lt"/>
                <a:cs typeface="+mn-lt"/>
              </a:rPr>
              <a:t> </a:t>
            </a:r>
            <a:r>
              <a:rPr lang="en-US" sz="1600" dirty="0" err="1">
                <a:ea typeface="+mn-lt"/>
                <a:cs typeface="+mn-lt"/>
              </a:rPr>
              <a:t>Cinematográficos</a:t>
            </a:r>
            <a:r>
              <a:rPr lang="en-US" sz="1600" dirty="0">
                <a:ea typeface="+mn-lt"/>
                <a:cs typeface="+mn-lt"/>
              </a:rPr>
              <a:t> S.L., 2008, app.flixlatino.com/home/?l=</a:t>
            </a:r>
            <a:r>
              <a:rPr lang="en-US" sz="1600" dirty="0" err="1">
                <a:ea typeface="+mn-lt"/>
                <a:cs typeface="+mn-lt"/>
              </a:rPr>
              <a:t>movie&amp;id</a:t>
            </a:r>
            <a:r>
              <a:rPr lang="en-US" sz="1600" dirty="0">
                <a:ea typeface="+mn-lt"/>
                <a:cs typeface="+mn-lt"/>
              </a:rPr>
              <a:t>=117&amp;slug=</a:t>
            </a:r>
            <a:r>
              <a:rPr lang="en-US" sz="1600" dirty="0" err="1">
                <a:ea typeface="+mn-lt"/>
                <a:cs typeface="+mn-lt"/>
              </a:rPr>
              <a:t>los_girasoles_ciegos</a:t>
            </a:r>
            <a:r>
              <a:rPr lang="en-US" sz="1600" dirty="0">
                <a:ea typeface="+mn-lt"/>
                <a:cs typeface="+mn-lt"/>
              </a:rPr>
              <a:t>.</a:t>
            </a:r>
          </a:p>
          <a:p>
            <a:endParaRPr lang="en-US" dirty="0"/>
          </a:p>
        </p:txBody>
      </p:sp>
      <p:sp>
        <p:nvSpPr>
          <p:cNvPr id="35" name="TextBox 34">
            <a:extLst>
              <a:ext uri="{FF2B5EF4-FFF2-40B4-BE49-F238E27FC236}">
                <a16:creationId xmlns:a16="http://schemas.microsoft.com/office/drawing/2014/main" id="{DCA0905B-ED92-4DB1-8987-930721491BDA}"/>
              </a:ext>
            </a:extLst>
          </p:cNvPr>
          <p:cNvSpPr txBox="1"/>
          <p:nvPr/>
        </p:nvSpPr>
        <p:spPr>
          <a:xfrm>
            <a:off x="22039400" y="19900652"/>
            <a:ext cx="8079620" cy="1200329"/>
          </a:xfrm>
          <a:prstGeom prst="rect">
            <a:avLst/>
          </a:prstGeom>
          <a:noFill/>
        </p:spPr>
        <p:txBody>
          <a:bodyPr wrap="square" rtlCol="0">
            <a:spAutoFit/>
          </a:bodyPr>
          <a:lstStyle/>
          <a:p>
            <a:r>
              <a:rPr lang="en-US" dirty="0">
                <a:ea typeface="+mn-lt"/>
                <a:cs typeface="+mn-lt"/>
              </a:rPr>
              <a:t>Martin, Manuel H., director. </a:t>
            </a:r>
            <a:r>
              <a:rPr lang="en-US" i="1" dirty="0">
                <a:ea typeface="+mn-lt"/>
                <a:cs typeface="+mn-lt"/>
              </a:rPr>
              <a:t>30 </a:t>
            </a:r>
            <a:r>
              <a:rPr lang="en-US" i="1" dirty="0" err="1">
                <a:ea typeface="+mn-lt"/>
                <a:cs typeface="+mn-lt"/>
              </a:rPr>
              <a:t>Años</a:t>
            </a:r>
            <a:r>
              <a:rPr lang="en-US" i="1" dirty="0">
                <a:ea typeface="+mn-lt"/>
                <a:cs typeface="+mn-lt"/>
              </a:rPr>
              <a:t> De </a:t>
            </a:r>
            <a:r>
              <a:rPr lang="en-US" i="1" dirty="0" err="1">
                <a:ea typeface="+mn-lt"/>
                <a:cs typeface="+mn-lt"/>
              </a:rPr>
              <a:t>Oscuridad</a:t>
            </a:r>
            <a:r>
              <a:rPr lang="en-US" dirty="0">
                <a:ea typeface="+mn-lt"/>
                <a:cs typeface="+mn-lt"/>
              </a:rPr>
              <a:t>. </a:t>
            </a:r>
            <a:r>
              <a:rPr lang="en-US" i="1" dirty="0" err="1">
                <a:ea typeface="+mn-lt"/>
                <a:cs typeface="+mn-lt"/>
              </a:rPr>
              <a:t>DocumaniaTV</a:t>
            </a:r>
            <a:r>
              <a:rPr lang="en-US" dirty="0">
                <a:ea typeface="+mn-lt"/>
                <a:cs typeface="+mn-lt"/>
              </a:rPr>
              <a:t>, 39 </a:t>
            </a:r>
            <a:r>
              <a:rPr lang="en-US" dirty="0" err="1">
                <a:ea typeface="+mn-lt"/>
                <a:cs typeface="+mn-lt"/>
              </a:rPr>
              <a:t>Escalones</a:t>
            </a:r>
            <a:r>
              <a:rPr lang="en-US" dirty="0">
                <a:ea typeface="+mn-lt"/>
                <a:cs typeface="+mn-lt"/>
              </a:rPr>
              <a:t>, 2012, </a:t>
            </a:r>
            <a:r>
              <a:rPr lang="en-US" u="sng" dirty="0">
                <a:ea typeface="+mn-lt"/>
                <a:cs typeface="+mn-lt"/>
                <a:hlinkClick r:id="rId15"/>
              </a:rPr>
              <a:t>www.documaniatv.com/historia/30-anos-de-oscuridad-video_0f93fcd31.html</a:t>
            </a:r>
            <a:r>
              <a:rPr lang="en-US" dirty="0">
                <a:ea typeface="+mn-lt"/>
                <a:cs typeface="+mn-lt"/>
              </a:rPr>
              <a:t>.</a:t>
            </a:r>
          </a:p>
          <a:p>
            <a:r>
              <a:rPr lang="en-US">
                <a:ea typeface="+mn-lt"/>
                <a:cs typeface="+mn-lt"/>
              </a:rPr>
              <a:t>Scene 27:13-27:35</a:t>
            </a:r>
            <a:endParaRPr lang="en-US" dirty="0">
              <a:ea typeface="+mn-lt"/>
              <a:cs typeface="+mn-lt"/>
            </a:endParaRPr>
          </a:p>
          <a:p>
            <a:endParaRPr lang="en-US" dirty="0"/>
          </a:p>
        </p:txBody>
      </p:sp>
      <p:sp>
        <p:nvSpPr>
          <p:cNvPr id="36" name="Arrow: Left 35">
            <a:extLst>
              <a:ext uri="{FF2B5EF4-FFF2-40B4-BE49-F238E27FC236}">
                <a16:creationId xmlns:a16="http://schemas.microsoft.com/office/drawing/2014/main" id="{4FF041A7-7866-48C9-844B-FD0496512358}"/>
              </a:ext>
            </a:extLst>
          </p:cNvPr>
          <p:cNvSpPr/>
          <p:nvPr/>
        </p:nvSpPr>
        <p:spPr>
          <a:xfrm>
            <a:off x="20601079" y="21719126"/>
            <a:ext cx="2091432" cy="17204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F7C19983-3404-4660-A948-D69C633BF346}"/>
              </a:ext>
            </a:extLst>
          </p:cNvPr>
          <p:cNvSpPr/>
          <p:nvPr/>
        </p:nvSpPr>
        <p:spPr>
          <a:xfrm>
            <a:off x="21276866" y="16667325"/>
            <a:ext cx="1070370" cy="1163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00C09739-2E86-4FDF-95FF-E82D81E38607}"/>
              </a:ext>
            </a:extLst>
          </p:cNvPr>
          <p:cNvSpPr/>
          <p:nvPr/>
        </p:nvSpPr>
        <p:spPr>
          <a:xfrm>
            <a:off x="19629768" y="26262647"/>
            <a:ext cx="1564658" cy="1230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3283E714-76CB-4E4D-9AA7-DBB02F9D069F}"/>
              </a:ext>
            </a:extLst>
          </p:cNvPr>
          <p:cNvSpPr txBox="1"/>
          <p:nvPr/>
        </p:nvSpPr>
        <p:spPr>
          <a:xfrm>
            <a:off x="13006733" y="27884895"/>
            <a:ext cx="8175919" cy="193899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Although not specifically mentioned, this scene physically shows what occurs before Lorenzo asks his mother about his father. Lorenzo is a witness of the Dictatorship and its repression as he sees upfront how it has affected his parents negatively. Something that he has had to live with the rest of his life.  </a:t>
            </a:r>
          </a:p>
        </p:txBody>
      </p:sp>
      <p:sp>
        <p:nvSpPr>
          <p:cNvPr id="41" name="TextBox 40">
            <a:extLst>
              <a:ext uri="{FF2B5EF4-FFF2-40B4-BE49-F238E27FC236}">
                <a16:creationId xmlns:a16="http://schemas.microsoft.com/office/drawing/2014/main" id="{0F18A469-5AC2-4039-97C3-CB9BD51AA503}"/>
              </a:ext>
            </a:extLst>
          </p:cNvPr>
          <p:cNvSpPr txBox="1"/>
          <p:nvPr/>
        </p:nvSpPr>
        <p:spPr>
          <a:xfrm>
            <a:off x="31620269" y="31064200"/>
            <a:ext cx="9475610" cy="923330"/>
          </a:xfrm>
          <a:prstGeom prst="rect">
            <a:avLst/>
          </a:prstGeom>
          <a:noFill/>
        </p:spPr>
        <p:txBody>
          <a:bodyPr wrap="square" rtlCol="0">
            <a:spAutoFit/>
          </a:bodyPr>
          <a:lstStyle/>
          <a:p>
            <a:r>
              <a:rPr lang="en-US" dirty="0">
                <a:ea typeface="+mn-lt"/>
                <a:cs typeface="+mn-lt"/>
              </a:rPr>
              <a:t>Martin, Manuel H., director. </a:t>
            </a:r>
            <a:r>
              <a:rPr lang="en-US" i="1" dirty="0">
                <a:ea typeface="+mn-lt"/>
                <a:cs typeface="+mn-lt"/>
              </a:rPr>
              <a:t>30 </a:t>
            </a:r>
            <a:r>
              <a:rPr lang="en-US" i="1" dirty="0" err="1">
                <a:ea typeface="+mn-lt"/>
                <a:cs typeface="+mn-lt"/>
              </a:rPr>
              <a:t>Años</a:t>
            </a:r>
            <a:r>
              <a:rPr lang="en-US" i="1" dirty="0">
                <a:ea typeface="+mn-lt"/>
                <a:cs typeface="+mn-lt"/>
              </a:rPr>
              <a:t> De </a:t>
            </a:r>
            <a:r>
              <a:rPr lang="en-US" i="1" dirty="0" err="1">
                <a:ea typeface="+mn-lt"/>
                <a:cs typeface="+mn-lt"/>
              </a:rPr>
              <a:t>Oscuridad</a:t>
            </a:r>
            <a:r>
              <a:rPr lang="en-US" dirty="0">
                <a:ea typeface="+mn-lt"/>
                <a:cs typeface="+mn-lt"/>
              </a:rPr>
              <a:t>. </a:t>
            </a:r>
            <a:r>
              <a:rPr lang="en-US" i="1" dirty="0" err="1">
                <a:ea typeface="+mn-lt"/>
                <a:cs typeface="+mn-lt"/>
              </a:rPr>
              <a:t>DocumaniaTV</a:t>
            </a:r>
            <a:r>
              <a:rPr lang="en-US" dirty="0">
                <a:ea typeface="+mn-lt"/>
                <a:cs typeface="+mn-lt"/>
              </a:rPr>
              <a:t>, 39 </a:t>
            </a:r>
            <a:r>
              <a:rPr lang="en-US" dirty="0" err="1">
                <a:ea typeface="+mn-lt"/>
                <a:cs typeface="+mn-lt"/>
              </a:rPr>
              <a:t>Escalones</a:t>
            </a:r>
            <a:r>
              <a:rPr lang="en-US" dirty="0">
                <a:ea typeface="+mn-lt"/>
                <a:cs typeface="+mn-lt"/>
              </a:rPr>
              <a:t>, 2012, </a:t>
            </a:r>
            <a:r>
              <a:rPr lang="en-US" u="sng" dirty="0">
                <a:ea typeface="+mn-lt"/>
                <a:cs typeface="+mn-lt"/>
                <a:hlinkClick r:id="rId16"/>
              </a:rPr>
              <a:t>www.documaniatv.com/historia/30-anos-de-oscuridad-video_0f93fcd31.html</a:t>
            </a:r>
            <a:r>
              <a:rPr lang="en-US" dirty="0">
                <a:ea typeface="+mn-lt"/>
                <a:cs typeface="+mn-lt"/>
                <a:hlinkClick r:id="rId16"/>
              </a:rPr>
              <a:t>.Scene</a:t>
            </a:r>
            <a:r>
              <a:rPr lang="en-US" dirty="0">
                <a:ea typeface="+mn-lt"/>
                <a:cs typeface="+mn-lt"/>
              </a:rPr>
              <a:t> 28:14-29:10. </a:t>
            </a:r>
          </a:p>
          <a:p>
            <a:endParaRPr lang="en-US" dirty="0"/>
          </a:p>
        </p:txBody>
      </p:sp>
      <p:sp>
        <p:nvSpPr>
          <p:cNvPr id="42" name="TextBox 41">
            <a:extLst>
              <a:ext uri="{FF2B5EF4-FFF2-40B4-BE49-F238E27FC236}">
                <a16:creationId xmlns:a16="http://schemas.microsoft.com/office/drawing/2014/main" id="{267A2A95-0B72-4859-ADF2-ADA1D6FF228C}"/>
              </a:ext>
            </a:extLst>
          </p:cNvPr>
          <p:cNvSpPr txBox="1"/>
          <p:nvPr/>
        </p:nvSpPr>
        <p:spPr>
          <a:xfrm>
            <a:off x="31209396" y="32851623"/>
            <a:ext cx="11001163" cy="2062103"/>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The scene located center-up portrays how Manuel Cortes had to hide during the first years of the dictatorship. This wide shot reveals how through a painting of Jesus Christ was a small room behind a wall of his father’s home. </a:t>
            </a:r>
          </a:p>
        </p:txBody>
      </p:sp>
      <p:sp>
        <p:nvSpPr>
          <p:cNvPr id="30" name="Arrow: Up 29">
            <a:extLst>
              <a:ext uri="{FF2B5EF4-FFF2-40B4-BE49-F238E27FC236}">
                <a16:creationId xmlns:a16="http://schemas.microsoft.com/office/drawing/2014/main" id="{2D2AFF8D-647C-422C-B210-B72F08C5A12D}"/>
              </a:ext>
            </a:extLst>
          </p:cNvPr>
          <p:cNvSpPr/>
          <p:nvPr/>
        </p:nvSpPr>
        <p:spPr>
          <a:xfrm>
            <a:off x="34740651" y="31766316"/>
            <a:ext cx="1617423" cy="9233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963980B-0714-4CC6-9F10-61CCDFAD1677}"/>
              </a:ext>
            </a:extLst>
          </p:cNvPr>
          <p:cNvSpPr txBox="1"/>
          <p:nvPr/>
        </p:nvSpPr>
        <p:spPr>
          <a:xfrm>
            <a:off x="13002641" y="35412664"/>
            <a:ext cx="6873760" cy="1200329"/>
          </a:xfrm>
          <a:prstGeom prst="rect">
            <a:avLst/>
          </a:prstGeom>
          <a:noFill/>
        </p:spPr>
        <p:txBody>
          <a:bodyPr wrap="square" rtlCol="0">
            <a:spAutoFit/>
          </a:bodyPr>
          <a:lstStyle/>
          <a:p>
            <a:r>
              <a:rPr lang="en-US" dirty="0" err="1">
                <a:latin typeface="Times New Roman" panose="02020603050405020304" pitchFamily="18" charset="0"/>
                <a:ea typeface="+mn-lt"/>
                <a:cs typeface="Times New Roman" panose="02020603050405020304" pitchFamily="18" charset="0"/>
              </a:rPr>
              <a:t>Cuerda</a:t>
            </a:r>
            <a:r>
              <a:rPr lang="en-US" dirty="0">
                <a:latin typeface="Times New Roman" panose="02020603050405020304" pitchFamily="18" charset="0"/>
                <a:ea typeface="+mn-lt"/>
                <a:cs typeface="Times New Roman" panose="02020603050405020304" pitchFamily="18" charset="0"/>
              </a:rPr>
              <a:t>, Jose Luis, director. </a:t>
            </a:r>
            <a:r>
              <a:rPr lang="en-US" i="1" dirty="0">
                <a:latin typeface="Times New Roman" panose="02020603050405020304" pitchFamily="18" charset="0"/>
                <a:ea typeface="+mn-lt"/>
                <a:cs typeface="Times New Roman" panose="02020603050405020304" pitchFamily="18" charset="0"/>
              </a:rPr>
              <a:t>Los Girasoles </a:t>
            </a:r>
            <a:r>
              <a:rPr lang="en-US" i="1" dirty="0" err="1">
                <a:latin typeface="Times New Roman" panose="02020603050405020304" pitchFamily="18" charset="0"/>
                <a:ea typeface="+mn-lt"/>
                <a:cs typeface="Times New Roman" panose="02020603050405020304" pitchFamily="18" charset="0"/>
              </a:rPr>
              <a:t>Ciegos</a:t>
            </a:r>
            <a:r>
              <a:rPr lang="en-US" dirty="0">
                <a:latin typeface="Times New Roman" panose="02020603050405020304" pitchFamily="18" charset="0"/>
                <a:ea typeface="+mn-lt"/>
                <a:cs typeface="Times New Roman" panose="02020603050405020304" pitchFamily="18" charset="0"/>
              </a:rPr>
              <a:t>. </a:t>
            </a:r>
            <a:r>
              <a:rPr lang="en-US" i="1" dirty="0" err="1">
                <a:latin typeface="Times New Roman" panose="02020603050405020304" pitchFamily="18" charset="0"/>
                <a:ea typeface="+mn-lt"/>
                <a:cs typeface="Times New Roman" panose="02020603050405020304" pitchFamily="18" charset="0"/>
              </a:rPr>
              <a:t>FlixLatino</a:t>
            </a:r>
            <a:r>
              <a:rPr lang="en-US" dirty="0">
                <a:latin typeface="Times New Roman" panose="02020603050405020304" pitchFamily="18" charset="0"/>
                <a:ea typeface="+mn-lt"/>
                <a:cs typeface="Times New Roman" panose="02020603050405020304" pitchFamily="18" charset="0"/>
              </a:rPr>
              <a:t>, </a:t>
            </a:r>
            <a:r>
              <a:rPr lang="en-US" dirty="0" err="1">
                <a:latin typeface="Times New Roman" panose="02020603050405020304" pitchFamily="18" charset="0"/>
                <a:ea typeface="+mn-lt"/>
                <a:cs typeface="Times New Roman" panose="02020603050405020304" pitchFamily="18" charset="0"/>
              </a:rPr>
              <a:t>Estudios</a:t>
            </a:r>
            <a:r>
              <a:rPr lang="en-US" dirty="0">
                <a:latin typeface="Times New Roman" panose="02020603050405020304" pitchFamily="18" charset="0"/>
                <a:ea typeface="+mn-lt"/>
                <a:cs typeface="Times New Roman" panose="02020603050405020304" pitchFamily="18" charset="0"/>
              </a:rPr>
              <a:t> </a:t>
            </a:r>
            <a:r>
              <a:rPr lang="en-US" dirty="0" err="1">
                <a:latin typeface="Times New Roman" panose="02020603050405020304" pitchFamily="18" charset="0"/>
                <a:ea typeface="+mn-lt"/>
                <a:cs typeface="Times New Roman" panose="02020603050405020304" pitchFamily="18" charset="0"/>
              </a:rPr>
              <a:t>Organizativos</a:t>
            </a:r>
            <a:r>
              <a:rPr lang="en-US" dirty="0">
                <a:latin typeface="Times New Roman" panose="02020603050405020304" pitchFamily="18" charset="0"/>
                <a:ea typeface="+mn-lt"/>
                <a:cs typeface="Times New Roman" panose="02020603050405020304" pitchFamily="18" charset="0"/>
              </a:rPr>
              <a:t> y </a:t>
            </a:r>
            <a:r>
              <a:rPr lang="en-US" dirty="0" err="1">
                <a:latin typeface="Times New Roman" panose="02020603050405020304" pitchFamily="18" charset="0"/>
                <a:ea typeface="+mn-lt"/>
                <a:cs typeface="Times New Roman" panose="02020603050405020304" pitchFamily="18" charset="0"/>
              </a:rPr>
              <a:t>Proyectos</a:t>
            </a:r>
            <a:r>
              <a:rPr lang="en-US" dirty="0">
                <a:latin typeface="Times New Roman" panose="02020603050405020304" pitchFamily="18" charset="0"/>
                <a:ea typeface="+mn-lt"/>
                <a:cs typeface="Times New Roman" panose="02020603050405020304" pitchFamily="18" charset="0"/>
              </a:rPr>
              <a:t> </a:t>
            </a:r>
            <a:r>
              <a:rPr lang="en-US" dirty="0" err="1">
                <a:latin typeface="Times New Roman" panose="02020603050405020304" pitchFamily="18" charset="0"/>
                <a:ea typeface="+mn-lt"/>
                <a:cs typeface="Times New Roman" panose="02020603050405020304" pitchFamily="18" charset="0"/>
              </a:rPr>
              <a:t>Cinematográficos</a:t>
            </a:r>
            <a:r>
              <a:rPr lang="en-US" dirty="0">
                <a:latin typeface="Times New Roman" panose="02020603050405020304" pitchFamily="18" charset="0"/>
                <a:ea typeface="+mn-lt"/>
                <a:cs typeface="Times New Roman" panose="02020603050405020304" pitchFamily="18" charset="0"/>
              </a:rPr>
              <a:t> S.L., 2008, app.flixlatino.com/home/?l=</a:t>
            </a:r>
            <a:r>
              <a:rPr lang="en-US" dirty="0" err="1">
                <a:latin typeface="Times New Roman" panose="02020603050405020304" pitchFamily="18" charset="0"/>
                <a:ea typeface="+mn-lt"/>
                <a:cs typeface="Times New Roman" panose="02020603050405020304" pitchFamily="18" charset="0"/>
              </a:rPr>
              <a:t>movie&amp;id</a:t>
            </a:r>
            <a:r>
              <a:rPr lang="en-US" dirty="0">
                <a:latin typeface="Times New Roman" panose="02020603050405020304" pitchFamily="18" charset="0"/>
                <a:ea typeface="+mn-lt"/>
                <a:cs typeface="Times New Roman" panose="02020603050405020304" pitchFamily="18" charset="0"/>
              </a:rPr>
              <a:t>=117&amp;slug=</a:t>
            </a:r>
            <a:r>
              <a:rPr lang="en-US" dirty="0" err="1">
                <a:latin typeface="Times New Roman" panose="02020603050405020304" pitchFamily="18" charset="0"/>
                <a:ea typeface="+mn-lt"/>
                <a:cs typeface="Times New Roman" panose="02020603050405020304" pitchFamily="18" charset="0"/>
              </a:rPr>
              <a:t>los_girasoles_ciegos</a:t>
            </a:r>
            <a:r>
              <a:rPr lang="en-US" dirty="0">
                <a:latin typeface="Times New Roman" panose="02020603050405020304" pitchFamily="18" charset="0"/>
                <a:ea typeface="+mn-lt"/>
                <a:cs typeface="Times New Roman" panose="02020603050405020304" pitchFamily="18" charset="0"/>
              </a:rPr>
              <a:t>.</a:t>
            </a:r>
          </a:p>
          <a:p>
            <a:endParaRPr lang="en-US" dirty="0"/>
          </a:p>
        </p:txBody>
      </p:sp>
      <p:pic>
        <p:nvPicPr>
          <p:cNvPr id="47" name="Recorded Sound">
            <a:hlinkClick r:id="" action="ppaction://media"/>
            <a:extLst>
              <a:ext uri="{FF2B5EF4-FFF2-40B4-BE49-F238E27FC236}">
                <a16:creationId xmlns:a16="http://schemas.microsoft.com/office/drawing/2014/main" id="{147633FD-9D4D-442D-AD57-F3F32F655BD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3772724" y="2924226"/>
            <a:ext cx="3924394" cy="39243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393"/>
    </mc:Choice>
    <mc:Fallback xmlns="">
      <p:transition spd="slow" advTm="623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1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7"/>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552</TotalTime>
  <Words>1151</Words>
  <Application>Microsoft Office PowerPoint</Application>
  <PresentationFormat>Custom</PresentationFormat>
  <Paragraphs>38</Paragraphs>
  <Slides>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A.C. Buehler Library Reference</dc:creator>
  <dc:description/>
  <cp:lastModifiedBy>Leo Ebersole</cp:lastModifiedBy>
  <cp:revision>749</cp:revision>
  <dcterms:created xsi:type="dcterms:W3CDTF">2015-04-01T20:25:52Z</dcterms:created>
  <dcterms:modified xsi:type="dcterms:W3CDTF">2020-08-13T19:22:32Z</dcterms:modified>
  <cp:contentStatus>Final</cp:contentStatus>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Custom</vt:lpwstr>
  </property>
  <property fmtid="{D5CDD505-2E9C-101B-9397-08002B2CF9AE}" pid="9" name="ScaleCrop">
    <vt:bool>false</vt:bool>
  </property>
  <property fmtid="{D5CDD505-2E9C-101B-9397-08002B2CF9AE}" pid="10" name="ShareDoc">
    <vt:bool>false</vt:bool>
  </property>
  <property fmtid="{D5CDD505-2E9C-101B-9397-08002B2CF9AE}" pid="11" name="Slides">
    <vt:i4>1</vt:i4>
  </property>
  <property fmtid="{D5CDD505-2E9C-101B-9397-08002B2CF9AE}" pid="12" name="_MarkAsFinal">
    <vt:bool>true</vt:bool>
  </property>
</Properties>
</file>