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5143500" type="screen16x9"/>
  <p:notesSz cx="6858000" cy="9144000"/>
  <p:embeddedFontLst>
    <p:embeddedFont>
      <p:font typeface="Roboto"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FAE92E-DC2C-A8E8-B812-8CA2DE66381A}" v="3" dt="2020-08-05T17:15:34.5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5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Germann" userId="S::egerm6801@365.elmhurst.edu::b7fd3fd3-3630-45c1-82b2-d9cf5fbe6bb8" providerId="AD" clId="Web-{3AFAE92E-DC2C-A8E8-B812-8CA2DE66381A}"/>
    <pc:docChg chg="modSld">
      <pc:chgData name="Emma Germann" userId="S::egerm6801@365.elmhurst.edu::b7fd3fd3-3630-45c1-82b2-d9cf5fbe6bb8" providerId="AD" clId="Web-{3AFAE92E-DC2C-A8E8-B812-8CA2DE66381A}" dt="2020-08-05T17:15:34.575" v="2" actId="1076"/>
      <pc:docMkLst>
        <pc:docMk/>
      </pc:docMkLst>
      <pc:sldChg chg="modSp">
        <pc:chgData name="Emma Germann" userId="S::egerm6801@365.elmhurst.edu::b7fd3fd3-3630-45c1-82b2-d9cf5fbe6bb8" providerId="AD" clId="Web-{3AFAE92E-DC2C-A8E8-B812-8CA2DE66381A}" dt="2020-08-05T17:15:34.575" v="2" actId="1076"/>
        <pc:sldMkLst>
          <pc:docMk/>
          <pc:sldMk cId="0" sldId="256"/>
        </pc:sldMkLst>
        <pc:picChg chg="mod">
          <ac:chgData name="Emma Germann" userId="S::egerm6801@365.elmhurst.edu::b7fd3fd3-3630-45c1-82b2-d9cf5fbe6bb8" providerId="AD" clId="Web-{3AFAE92E-DC2C-A8E8-B812-8CA2DE66381A}" dt="2020-08-05T17:15:34.575" v="2" actId="1076"/>
          <ac:picMkLst>
            <pc:docMk/>
            <pc:sldMk cId="0" sldId="256"/>
            <ac:picMk id="4" creationId="{D263FA4B-B2DF-4235-8E18-245DC72DD5D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qph.fs.quoracdn.net/main-qimg-8fa02486c9f73546676115bdd296a0af.webp"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banddirector.com/wp-content/uploads/Sticks-and-Mallets.jp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88d8ba505b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88d8ba505b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8e3a59863e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8e3a59863e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8e3a59863e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8e3a59863e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8e3a59863e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8e3a59863e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8e3a59863e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8e3a59863e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8e3a59863e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8e3a59863e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8e3a59863e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8e3a59863e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8e3a59863e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8e3a59863e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8e3a59863e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8e3a59863e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e3a59863e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e3a59863e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869a8ac6e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869a8ac6e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8e3a59863e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8e3a59863e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8e3a59863e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8e3a59863e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e3a59863e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8e3a59863e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8e3a59863e_1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8e3a59863e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8e3a59863e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8e3a59863e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8e3a59863e_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8e3a59863e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8e3a59863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8e3a59863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8e3a59863e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8e3a59863e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8e3a59863e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8e3a59863e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8de8ca44fd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8de8ca44fd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8d8ba505b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88d8ba505b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8de8ca44f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8de8ca44f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8de8ca44fd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8de8ca44fd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8de8ca44fd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8de8ca44fd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8de8ca44fd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8de8ca44fd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8de8ca44fd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8de8ca44f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8de8ca44f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8de8ca44f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88d8ba505b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88d8ba505b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869a8ac6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869a8ac6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images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88d8ba505b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88d8ba505b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https://qph.fs.quoracdn.net/main-qimg-8fa02486c9f73546676115bdd296a0af.webp</a:t>
            </a:r>
            <a:r>
              <a:rPr lang="en"/>
              <a:t> spit valve</a:t>
            </a:r>
            <a:endParaRPr/>
          </a:p>
          <a:p>
            <a:pPr marL="0" lvl="0" indent="0" algn="l" rtl="0">
              <a:spcBef>
                <a:spcPts val="0"/>
              </a:spcBef>
              <a:spcAft>
                <a:spcPts val="0"/>
              </a:spcAft>
              <a:buNone/>
            </a:pPr>
            <a:r>
              <a:rPr lang="en" u="sng">
                <a:solidFill>
                  <a:schemeClr val="hlink"/>
                </a:solidFill>
                <a:hlinkClick r:id="rId4"/>
              </a:rPr>
              <a:t>https://banddirector.com/wp-content/uploads/Sticks-and-Mallets.jpg</a:t>
            </a:r>
            <a:r>
              <a:rPr lang="en"/>
              <a:t>  mallets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869a8ac54f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869a8ac54f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869a8ac54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869a8ac54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88d8ba505b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88d8ba505b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jpg"/><Relationship Id="rId5" Type="http://schemas.openxmlformats.org/officeDocument/2006/relationships/image" Target="../media/image2.jpg"/><Relationship Id="rId10"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www.edu.xunta.es/ftpserver/portal/S_EUROPEAS/MUSIC/woodwind002.jpg"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1038/s41586-020-2271-3"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westpointband.com/documents/ANNEX-C-Army-Band-COVID-19-Operational-Guidelines.pdf"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s://lrigden.files.wordpress.com/2012/02/seating-chart-2.jpg" TargetMode="External"/><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11" Type="http://schemas.openxmlformats.org/officeDocument/2006/relationships/image" Target="../media/image1.png"/><Relationship Id="rId5" Type="http://schemas.openxmlformats.org/officeDocument/2006/relationships/image" Target="../media/image9.png"/><Relationship Id="rId10" Type="http://schemas.openxmlformats.org/officeDocument/2006/relationships/hyperlink" Target="https://banddirector.com/wp-content/uploads/Sticks-and-Mallets.jpg" TargetMode="External"/><Relationship Id="rId4" Type="http://schemas.openxmlformats.org/officeDocument/2006/relationships/notesSlide" Target="../notesSlides/notesSlide6.xml"/><Relationship Id="rId9" Type="http://schemas.openxmlformats.org/officeDocument/2006/relationships/hyperlink" Target="https://qph.fs.quoracdn.net/main-qimg-8fa02486c9f73546676115bdd296a0af.webp"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598100" y="1436850"/>
            <a:ext cx="8222100" cy="226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Research Study of Contact and Aerosol Emissions as Applied to the Band Rehearsal</a:t>
            </a:r>
            <a:endParaRPr/>
          </a:p>
        </p:txBody>
      </p:sp>
      <p:sp>
        <p:nvSpPr>
          <p:cNvPr id="86" name="Google Shape;86;p13"/>
          <p:cNvSpPr txBox="1">
            <a:spLocks noGrp="1"/>
          </p:cNvSpPr>
          <p:nvPr>
            <p:ph type="subTitle" idx="1"/>
          </p:nvPr>
        </p:nvSpPr>
        <p:spPr>
          <a:xfrm>
            <a:off x="598088" y="3870863"/>
            <a:ext cx="8222100" cy="43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Emma Germann with Professor Emeritus Judith E. Grimes</a:t>
            </a:r>
            <a:endParaRPr/>
          </a:p>
        </p:txBody>
      </p:sp>
      <p:pic>
        <p:nvPicPr>
          <p:cNvPr id="4" name="Recorded Sound">
            <a:hlinkClick r:id="" action="ppaction://media"/>
            <a:extLst>
              <a:ext uri="{FF2B5EF4-FFF2-40B4-BE49-F238E27FC236}">
                <a16:creationId xmlns:a16="http://schemas.microsoft.com/office/drawing/2014/main" id="{D263FA4B-B2DF-4235-8E18-245DC72DD5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78571" y="4720019"/>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is this project important? Why now?</a:t>
            </a:r>
            <a:endParaRPr/>
          </a:p>
        </p:txBody>
      </p:sp>
      <p:sp>
        <p:nvSpPr>
          <p:cNvPr id="152" name="Google Shape;152;p22"/>
          <p:cNvSpPr txBox="1">
            <a:spLocks noGrp="1"/>
          </p:cNvSpPr>
          <p:nvPr>
            <p:ph type="body" idx="1"/>
          </p:nvPr>
        </p:nvSpPr>
        <p:spPr>
          <a:xfrm>
            <a:off x="311700" y="1017800"/>
            <a:ext cx="8520600" cy="3551075"/>
          </a:xfrm>
          <a:prstGeom prst="rect">
            <a:avLst/>
          </a:prstGeom>
        </p:spPr>
        <p:txBody>
          <a:bodyPr spcFirstLastPara="1" wrap="square" lIns="91425" tIns="91425" rIns="91425" bIns="91425" anchor="t" anchorCtr="0">
            <a:noAutofit/>
          </a:bodyPr>
          <a:lstStyle/>
          <a:p>
            <a:pPr>
              <a:lnSpc>
                <a:spcPct val="150000"/>
              </a:lnSpc>
            </a:pPr>
            <a:r>
              <a:rPr lang="en" dirty="0"/>
              <a:t>Sustainability of music programs depends on the ability to make music in a way that does not risk student musicians’ health</a:t>
            </a:r>
          </a:p>
          <a:p>
            <a:pPr marL="457200" lvl="0" indent="-342900" algn="l" rtl="0">
              <a:lnSpc>
                <a:spcPct val="150000"/>
              </a:lnSpc>
              <a:spcBef>
                <a:spcPts val="0"/>
              </a:spcBef>
              <a:spcAft>
                <a:spcPts val="0"/>
              </a:spcAft>
              <a:buSzPts val="1800"/>
              <a:buChar char="●"/>
            </a:pPr>
            <a:r>
              <a:rPr lang="en" dirty="0"/>
              <a:t>COVID-19 Pandemic</a:t>
            </a:r>
            <a:endParaRPr dirty="0"/>
          </a:p>
          <a:p>
            <a:pPr marL="914400" lvl="1" indent="-317500" algn="l" rtl="0">
              <a:lnSpc>
                <a:spcPct val="150000"/>
              </a:lnSpc>
              <a:spcBef>
                <a:spcPts val="0"/>
              </a:spcBef>
              <a:spcAft>
                <a:spcPts val="0"/>
              </a:spcAft>
              <a:buSzPts val="1400"/>
              <a:buChar char="○"/>
            </a:pPr>
            <a:r>
              <a:rPr lang="en" dirty="0"/>
              <a:t>How do student musicians return to making music together?</a:t>
            </a:r>
            <a:endParaRPr dirty="0"/>
          </a:p>
          <a:p>
            <a:pPr marL="914400" lvl="1" indent="-317500" algn="l" rtl="0">
              <a:lnSpc>
                <a:spcPct val="150000"/>
              </a:lnSpc>
              <a:spcBef>
                <a:spcPts val="0"/>
              </a:spcBef>
              <a:spcAft>
                <a:spcPts val="0"/>
              </a:spcAft>
              <a:buSzPts val="1400"/>
              <a:buChar char="○"/>
            </a:pPr>
            <a:r>
              <a:rPr lang="en" dirty="0"/>
              <a:t>How to educators keep their students safe? </a:t>
            </a:r>
            <a:endParaRPr dirty="0"/>
          </a:p>
          <a:p>
            <a:pPr marL="914400" lvl="1" indent="-317500" algn="l" rtl="0">
              <a:lnSpc>
                <a:spcPct val="150000"/>
              </a:lnSpc>
              <a:spcBef>
                <a:spcPts val="0"/>
              </a:spcBef>
              <a:spcAft>
                <a:spcPts val="0"/>
              </a:spcAft>
              <a:buSzPts val="1400"/>
              <a:buChar char="○"/>
            </a:pPr>
            <a:r>
              <a:rPr lang="en" dirty="0"/>
              <a:t>How can the band rehearsal be conducted in a way </a:t>
            </a:r>
            <a:br>
              <a:rPr lang="en" dirty="0"/>
            </a:br>
            <a:r>
              <a:rPr lang="en" dirty="0"/>
              <a:t>that is safe for everyone involved? </a:t>
            </a:r>
            <a:endParaRPr dirty="0"/>
          </a:p>
          <a:p>
            <a:pPr marL="285750" indent="-285750">
              <a:spcBef>
                <a:spcPts val="1600"/>
              </a:spcBef>
              <a:spcAft>
                <a:spcPts val="1600"/>
              </a:spcAft>
            </a:pPr>
            <a:r>
              <a:rPr lang="en-US" dirty="0"/>
              <a:t>Submitting recommendations for publication in the </a:t>
            </a:r>
            <a:br>
              <a:rPr lang="en-US" dirty="0"/>
            </a:br>
            <a:r>
              <a:rPr lang="en-US" dirty="0"/>
              <a:t>Women Band Director’s International Journal</a:t>
            </a:r>
          </a:p>
          <a:p>
            <a:pPr marL="0" lvl="0" indent="0" algn="l" rtl="0">
              <a:spcBef>
                <a:spcPts val="1600"/>
              </a:spcBef>
              <a:spcAft>
                <a:spcPts val="1600"/>
              </a:spcAft>
              <a:buNone/>
            </a:pPr>
            <a:endParaRPr dirty="0"/>
          </a:p>
        </p:txBody>
      </p:sp>
      <p:pic>
        <p:nvPicPr>
          <p:cNvPr id="2" name="Recorded Sound">
            <a:hlinkClick r:id="" action="ppaction://media"/>
            <a:extLst>
              <a:ext uri="{FF2B5EF4-FFF2-40B4-BE49-F238E27FC236}">
                <a16:creationId xmlns:a16="http://schemas.microsoft.com/office/drawing/2014/main" id="{451370AB-9D4A-4368-96B3-8E31E06D8F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7500" y="45688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Recommendations to </a:t>
            </a:r>
            <a:endParaRPr/>
          </a:p>
          <a:p>
            <a:pPr marL="0" lvl="0" indent="0" algn="l" rtl="0">
              <a:spcBef>
                <a:spcPts val="0"/>
              </a:spcBef>
              <a:spcAft>
                <a:spcPts val="0"/>
              </a:spcAft>
              <a:buNone/>
            </a:pPr>
            <a:r>
              <a:rPr lang="en"/>
              <a:t>Student Band Musicians: General</a:t>
            </a:r>
            <a:endParaRPr/>
          </a:p>
        </p:txBody>
      </p:sp>
      <p:pic>
        <p:nvPicPr>
          <p:cNvPr id="2" name="Recorded Sound">
            <a:hlinkClick r:id="" action="ppaction://media"/>
            <a:extLst>
              <a:ext uri="{FF2B5EF4-FFF2-40B4-BE49-F238E27FC236}">
                <a16:creationId xmlns:a16="http://schemas.microsoft.com/office/drawing/2014/main" id="{33751FD0-1534-4C83-8D71-637A238E8E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8100" y="4730159"/>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4"/>
          <p:cNvSpPr txBox="1"/>
          <p:nvPr/>
        </p:nvSpPr>
        <p:spPr>
          <a:xfrm>
            <a:off x="7733400" y="4446900"/>
            <a:ext cx="1098900" cy="4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1"/>
                </a:solidFill>
                <a:latin typeface="Times New Roman"/>
                <a:ea typeface="Times New Roman"/>
                <a:cs typeface="Times New Roman"/>
                <a:sym typeface="Times New Roman"/>
              </a:rPr>
              <a:t>1-2 of 13</a:t>
            </a:r>
            <a:endParaRPr sz="1000">
              <a:solidFill>
                <a:schemeClr val="accent1"/>
              </a:solidFill>
              <a:latin typeface="Times New Roman"/>
              <a:ea typeface="Times New Roman"/>
              <a:cs typeface="Times New Roman"/>
              <a:sym typeface="Times New Roman"/>
            </a:endParaRPr>
          </a:p>
        </p:txBody>
      </p:sp>
      <p:sp>
        <p:nvSpPr>
          <p:cNvPr id="163" name="Google Shape;163;p2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u="sng" dirty="0"/>
              <a:t>General Recommendations for all Student Band Musicians</a:t>
            </a:r>
            <a:r>
              <a:rPr lang="en" sz="2400" dirty="0"/>
              <a:t/>
            </a:r>
            <a:br>
              <a:rPr lang="en" sz="2400" dirty="0"/>
            </a:br>
            <a:r>
              <a:rPr lang="en" sz="1800" dirty="0"/>
              <a:t>Slide 1 of 6</a:t>
            </a:r>
            <a:endParaRPr sz="1800" dirty="0"/>
          </a:p>
        </p:txBody>
      </p:sp>
      <p:sp>
        <p:nvSpPr>
          <p:cNvPr id="164" name="Google Shape;164;p24"/>
          <p:cNvSpPr txBox="1">
            <a:spLocks noGrp="1"/>
          </p:cNvSpPr>
          <p:nvPr>
            <p:ph type="body" idx="1"/>
          </p:nvPr>
        </p:nvSpPr>
        <p:spPr>
          <a:xfrm>
            <a:off x="311700" y="1017800"/>
            <a:ext cx="3999900" cy="33390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1200"/>
              </a:spcBef>
              <a:spcAft>
                <a:spcPts val="0"/>
              </a:spcAft>
              <a:buClr>
                <a:srgbClr val="000000"/>
              </a:buClr>
              <a:buSzPts val="1100"/>
              <a:buFont typeface="Arial"/>
              <a:buChar char="●"/>
            </a:pPr>
            <a:r>
              <a:rPr lang="en" sz="1200" b="1">
                <a:solidFill>
                  <a:srgbClr val="000000"/>
                </a:solidFill>
                <a:latin typeface="Times New Roman"/>
                <a:ea typeface="Times New Roman"/>
                <a:cs typeface="Times New Roman"/>
                <a:sym typeface="Times New Roman"/>
              </a:rPr>
              <a:t>If you are sick or have any of the symptoms of COVID-19, do not attend rehearsal. If you have recently been tested for COVID-19, do not attend rehearsal until you receive a negative test result. Symptoms may include cough, fever, fatigue, shortness of breath, chills, muscle pain, runny nose, sore throat, headache, gastrointestinal symptoms, nausea, abdominal cramps or pain, and loss of sense of smell and/or taste</a:t>
            </a:r>
            <a:r>
              <a:rPr lang="en" sz="1200">
                <a:solidFill>
                  <a:srgbClr val="000000"/>
                </a:solidFill>
                <a:latin typeface="Times New Roman"/>
                <a:ea typeface="Times New Roman"/>
                <a:cs typeface="Times New Roman"/>
                <a:sym typeface="Times New Roman"/>
              </a:rPr>
              <a:t> (Hamner, et al, 2020; Spahn &amp; Richter, 2020a; Department of Homeland Security, 2020; Willich, et al., 2020; Indiana State Department of Health, et al., 2020; UK Association for Music Education, 2020; ISBE &amp; IDPH, 2020). </a:t>
            </a:r>
            <a:endParaRPr sz="1200">
              <a:solidFill>
                <a:srgbClr val="000000"/>
              </a:solidFill>
              <a:latin typeface="Times New Roman"/>
              <a:ea typeface="Times New Roman"/>
              <a:cs typeface="Times New Roman"/>
              <a:sym typeface="Times New Roman"/>
            </a:endParaRPr>
          </a:p>
          <a:p>
            <a:pPr marL="0" lvl="0" indent="0" algn="l" rtl="0">
              <a:spcBef>
                <a:spcPts val="1200"/>
              </a:spcBef>
              <a:spcAft>
                <a:spcPts val="1600"/>
              </a:spcAft>
              <a:buNone/>
            </a:pPr>
            <a:endParaRPr/>
          </a:p>
        </p:txBody>
      </p:sp>
      <p:sp>
        <p:nvSpPr>
          <p:cNvPr id="165" name="Google Shape;165;p24"/>
          <p:cNvSpPr txBox="1">
            <a:spLocks noGrp="1"/>
          </p:cNvSpPr>
          <p:nvPr>
            <p:ph type="body" idx="2"/>
          </p:nvPr>
        </p:nvSpPr>
        <p:spPr>
          <a:xfrm>
            <a:off x="4832400" y="1017800"/>
            <a:ext cx="3999900" cy="33390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1200"/>
              </a:spcBef>
              <a:spcAft>
                <a:spcPts val="0"/>
              </a:spcAft>
              <a:buClr>
                <a:srgbClr val="000000"/>
              </a:buClr>
              <a:buSzPts val="1100"/>
              <a:buFont typeface="Arial"/>
              <a:buChar char="●"/>
            </a:pPr>
            <a:r>
              <a:rPr lang="en" sz="1200" b="1">
                <a:solidFill>
                  <a:srgbClr val="000000"/>
                </a:solidFill>
                <a:latin typeface="Times New Roman"/>
                <a:ea typeface="Times New Roman"/>
                <a:cs typeface="Times New Roman"/>
                <a:sym typeface="Times New Roman"/>
              </a:rPr>
              <a:t>Rehearse outdoors whenever possible. Continue to follow social distancing and personal protection guidelines as established by your state while rehearsing outside</a:t>
            </a:r>
            <a:r>
              <a:rPr lang="en" sz="1200">
                <a:solidFill>
                  <a:srgbClr val="000000"/>
                </a:solidFill>
                <a:latin typeface="Times New Roman"/>
                <a:ea typeface="Times New Roman"/>
                <a:cs typeface="Times New Roman"/>
                <a:sym typeface="Times New Roman"/>
              </a:rPr>
              <a:t> (Spahn &amp; Richter, 2020a; HSBDNA, 2020; Indiana State Department of Health, et al., 2020; Morawska, et al., 2020; Anderson, et al., 2020; Miller, 2020; Nishiura, et al., 2020; Qian, et al. 2020; Hamner, et al, 2020; Helfgott, 2020; Spahn &amp; Richter, 2020b; Kähler &amp; Hain, 2020; Weaver, et al., 2020; ISBE &amp; IDPH, 2020). </a:t>
            </a:r>
            <a:endParaRPr sz="1200">
              <a:solidFill>
                <a:srgbClr val="000000"/>
              </a:solidFill>
              <a:latin typeface="Times New Roman"/>
              <a:ea typeface="Times New Roman"/>
              <a:cs typeface="Times New Roman"/>
              <a:sym typeface="Times New Roman"/>
            </a:endParaRPr>
          </a:p>
          <a:p>
            <a:pPr marL="0" lvl="0" indent="0" algn="l" rtl="0">
              <a:spcBef>
                <a:spcPts val="1200"/>
              </a:spcBef>
              <a:spcAft>
                <a:spcPts val="1600"/>
              </a:spcAft>
              <a:buNone/>
            </a:pPr>
            <a:endParaRPr/>
          </a:p>
        </p:txBody>
      </p:sp>
      <p:pic>
        <p:nvPicPr>
          <p:cNvPr id="5" name="Recorded Sound">
            <a:hlinkClick r:id="" action="ppaction://media"/>
            <a:extLst>
              <a:ext uri="{FF2B5EF4-FFF2-40B4-BE49-F238E27FC236}">
                <a16:creationId xmlns:a16="http://schemas.microsoft.com/office/drawing/2014/main" id="{5C238C24-3BBD-41DD-9759-0D8E127231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0735" y="44469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5"/>
          <p:cNvSpPr txBox="1">
            <a:spLocks noGrp="1"/>
          </p:cNvSpPr>
          <p:nvPr>
            <p:ph type="body" idx="1"/>
          </p:nvPr>
        </p:nvSpPr>
        <p:spPr>
          <a:xfrm>
            <a:off x="0" y="637953"/>
            <a:ext cx="8963247" cy="3487481"/>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1200"/>
              </a:spcBef>
              <a:spcAft>
                <a:spcPts val="0"/>
              </a:spcAft>
              <a:buClr>
                <a:srgbClr val="000000"/>
              </a:buClr>
              <a:buSzPts val="1100"/>
              <a:buFont typeface="Arial"/>
              <a:buChar char="●"/>
            </a:pPr>
            <a:r>
              <a:rPr lang="en" sz="1200" b="1" dirty="0">
                <a:solidFill>
                  <a:srgbClr val="000000"/>
                </a:solidFill>
                <a:latin typeface="Times New Roman"/>
                <a:ea typeface="Times New Roman"/>
                <a:cs typeface="Times New Roman"/>
                <a:sym typeface="Times New Roman"/>
              </a:rPr>
              <a:t>When rehearsing inside, ensure that the rehearsal is held in the largest space available to your ensemble. Gymnasiums, auditoriums, large cafeterias, and other large venues are best for social distancing and minimizing the concentration of viral contamination in the air </a:t>
            </a:r>
            <a:r>
              <a:rPr lang="en" sz="1200" dirty="0">
                <a:solidFill>
                  <a:srgbClr val="000000"/>
                </a:solidFill>
                <a:latin typeface="Times New Roman"/>
                <a:ea typeface="Times New Roman"/>
                <a:cs typeface="Times New Roman"/>
                <a:sym typeface="Times New Roman"/>
              </a:rPr>
              <a:t>(Spahn &amp; Richter, 2020a; HSBDNA, 2020; Evans, 2020; Anderson, et al., 2020; Liu, et al. 2020; Nishiura, et al., 2020; Qian, et al. 2020; Hamner, et al, 2020; Spahn &amp; Richter, 2020b; Kähler &amp; Hain, 2020; Weaver, et al., 2020; ISBE &amp; IDPH, 2020; NFHS &amp; NAfME, 2020).  </a:t>
            </a:r>
            <a:endParaRPr sz="1200" dirty="0">
              <a:solidFill>
                <a:srgbClr val="000000"/>
              </a:solidFill>
              <a:latin typeface="Times New Roman"/>
              <a:ea typeface="Times New Roman"/>
              <a:cs typeface="Times New Roman"/>
              <a:sym typeface="Times New Roman"/>
            </a:endParaRPr>
          </a:p>
          <a:p>
            <a:pPr marL="457200" lvl="0" indent="-298450" algn="l" rtl="0">
              <a:lnSpc>
                <a:spcPct val="150000"/>
              </a:lnSpc>
              <a:spcBef>
                <a:spcPts val="1000"/>
              </a:spcBef>
              <a:spcAft>
                <a:spcPts val="0"/>
              </a:spcAft>
              <a:buClr>
                <a:srgbClr val="000000"/>
              </a:buClr>
              <a:buSzPts val="1100"/>
              <a:buFont typeface="Arial"/>
              <a:buChar char="●"/>
            </a:pPr>
            <a:r>
              <a:rPr lang="en" sz="1200" b="1" dirty="0">
                <a:solidFill>
                  <a:srgbClr val="000000"/>
                </a:solidFill>
                <a:latin typeface="Times New Roman"/>
                <a:ea typeface="Times New Roman"/>
                <a:cs typeface="Times New Roman"/>
                <a:sym typeface="Times New Roman"/>
              </a:rPr>
              <a:t>Do not hesitate to inquire about the ventilation of the rehearsal space. Inside rehearsal spaces need proper ventilation, filtration, and supply of fresh air from outside. This includes an overhead extracting HVAC system with high quality air filtration, no use of recirculated air, and allowing all windows in the space to be open to the outside air, even when heat or air conditioning is running. Additionally, HEPA filter systems that are intended for the size of the rehearsal space can be placed in the room to supplement HVAC system air filtration </a:t>
            </a:r>
            <a:r>
              <a:rPr lang="en" sz="1200" dirty="0">
                <a:solidFill>
                  <a:srgbClr val="000000"/>
                </a:solidFill>
                <a:latin typeface="Times New Roman"/>
                <a:ea typeface="Times New Roman"/>
                <a:cs typeface="Times New Roman"/>
                <a:sym typeface="Times New Roman"/>
              </a:rPr>
              <a:t>(Spahn &amp; Richter, 2020a; UK Association for Music Education, 2020; HSBDNA, 2020; Indiana State Department of Health, et al., 2020; West Point Research Center, 2020;</a:t>
            </a:r>
            <a:br>
              <a:rPr lang="en" sz="1200" dirty="0">
                <a:solidFill>
                  <a:srgbClr val="000000"/>
                </a:solidFill>
                <a:latin typeface="Times New Roman"/>
                <a:ea typeface="Times New Roman"/>
                <a:cs typeface="Times New Roman"/>
                <a:sym typeface="Times New Roman"/>
              </a:rPr>
            </a:br>
            <a:r>
              <a:rPr lang="en" sz="1200" dirty="0">
                <a:solidFill>
                  <a:srgbClr val="000000"/>
                </a:solidFill>
                <a:latin typeface="Times New Roman"/>
                <a:ea typeface="Times New Roman"/>
                <a:cs typeface="Times New Roman"/>
                <a:sym typeface="Times New Roman"/>
              </a:rPr>
              <a:t> Morawska, et al., 2020; Evans, 2020; Anderson, et al., 2020; Zhao, et al., 2020; Liu, et al. 2020; </a:t>
            </a:r>
            <a:br>
              <a:rPr lang="en" sz="1200" dirty="0">
                <a:solidFill>
                  <a:srgbClr val="000000"/>
                </a:solidFill>
                <a:latin typeface="Times New Roman"/>
                <a:ea typeface="Times New Roman"/>
                <a:cs typeface="Times New Roman"/>
                <a:sym typeface="Times New Roman"/>
              </a:rPr>
            </a:br>
            <a:r>
              <a:rPr lang="en" sz="1200" dirty="0">
                <a:solidFill>
                  <a:srgbClr val="000000"/>
                </a:solidFill>
                <a:latin typeface="Times New Roman"/>
                <a:ea typeface="Times New Roman"/>
                <a:cs typeface="Times New Roman"/>
                <a:sym typeface="Times New Roman"/>
              </a:rPr>
              <a:t>Qian, et al. 2020; Helfgott, 2020; Spahn &amp; Richter, 2020b; Kähler &amp; Hain, 2020;</a:t>
            </a:r>
            <a:br>
              <a:rPr lang="en" sz="1200" dirty="0">
                <a:solidFill>
                  <a:srgbClr val="000000"/>
                </a:solidFill>
                <a:latin typeface="Times New Roman"/>
                <a:ea typeface="Times New Roman"/>
                <a:cs typeface="Times New Roman"/>
                <a:sym typeface="Times New Roman"/>
              </a:rPr>
            </a:br>
            <a:r>
              <a:rPr lang="en" sz="1200" dirty="0">
                <a:solidFill>
                  <a:srgbClr val="000000"/>
                </a:solidFill>
                <a:latin typeface="Times New Roman"/>
                <a:ea typeface="Times New Roman"/>
                <a:cs typeface="Times New Roman"/>
                <a:sym typeface="Times New Roman"/>
              </a:rPr>
              <a:t> Weaver, et al., 2020).  </a:t>
            </a:r>
            <a:endParaRPr sz="1200" dirty="0">
              <a:solidFill>
                <a:srgbClr val="000000"/>
              </a:solidFill>
              <a:latin typeface="Times New Roman"/>
              <a:ea typeface="Times New Roman"/>
              <a:cs typeface="Times New Roman"/>
              <a:sym typeface="Times New Roman"/>
            </a:endParaRPr>
          </a:p>
          <a:p>
            <a:pPr marL="0" lvl="0" indent="0" algn="l" rtl="0">
              <a:spcBef>
                <a:spcPts val="1200"/>
              </a:spcBef>
              <a:spcAft>
                <a:spcPts val="1600"/>
              </a:spcAft>
              <a:buNone/>
            </a:pPr>
            <a:endParaRPr dirty="0"/>
          </a:p>
        </p:txBody>
      </p:sp>
      <p:sp>
        <p:nvSpPr>
          <p:cNvPr id="171" name="Google Shape;171;p25"/>
          <p:cNvSpPr txBox="1">
            <a:spLocks noGrp="1"/>
          </p:cNvSpPr>
          <p:nvPr>
            <p:ph type="title"/>
          </p:nvPr>
        </p:nvSpPr>
        <p:spPr>
          <a:xfrm>
            <a:off x="311700" y="20610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u="sng" dirty="0"/>
              <a:t>General Recommendations for all Student Band Musicians</a:t>
            </a:r>
            <a:br>
              <a:rPr lang="en" sz="2000" u="sng" dirty="0"/>
            </a:br>
            <a:r>
              <a:rPr lang="en" sz="1800" dirty="0"/>
              <a:t>Slide 2 of 6</a:t>
            </a:r>
            <a:endParaRPr sz="1800" dirty="0"/>
          </a:p>
        </p:txBody>
      </p:sp>
      <p:sp>
        <p:nvSpPr>
          <p:cNvPr id="172" name="Google Shape;172;p25"/>
          <p:cNvSpPr txBox="1"/>
          <p:nvPr/>
        </p:nvSpPr>
        <p:spPr>
          <a:xfrm>
            <a:off x="7348000" y="4537525"/>
            <a:ext cx="1223700" cy="30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1"/>
                </a:solidFill>
                <a:latin typeface="Times New Roman"/>
                <a:ea typeface="Times New Roman"/>
                <a:cs typeface="Times New Roman"/>
                <a:sym typeface="Times New Roman"/>
              </a:rPr>
              <a:t>3-4 of 13</a:t>
            </a:r>
            <a:endParaRPr sz="1000">
              <a:solidFill>
                <a:schemeClr val="accent1"/>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u="sng" dirty="0"/>
              <a:t>General Recommendations for all Student Band Musicians</a:t>
            </a:r>
            <a:r>
              <a:rPr lang="en" sz="2400" dirty="0"/>
              <a:t/>
            </a:r>
            <a:br>
              <a:rPr lang="en" sz="2400" dirty="0"/>
            </a:br>
            <a:r>
              <a:rPr lang="en" sz="1800" dirty="0"/>
              <a:t>Slide 3 of 6</a:t>
            </a:r>
            <a:endParaRPr sz="1800" dirty="0"/>
          </a:p>
        </p:txBody>
      </p:sp>
      <p:sp>
        <p:nvSpPr>
          <p:cNvPr id="178" name="Google Shape;178;p26"/>
          <p:cNvSpPr txBox="1">
            <a:spLocks noGrp="1"/>
          </p:cNvSpPr>
          <p:nvPr>
            <p:ph type="body" idx="1"/>
          </p:nvPr>
        </p:nvSpPr>
        <p:spPr>
          <a:xfrm>
            <a:off x="311700" y="1017800"/>
            <a:ext cx="3999900" cy="33390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1200"/>
              </a:spcBef>
              <a:spcAft>
                <a:spcPts val="0"/>
              </a:spcAft>
              <a:buClr>
                <a:srgbClr val="000000"/>
              </a:buClr>
              <a:buSzPts val="1100"/>
              <a:buFont typeface="Arial"/>
              <a:buChar char="●"/>
            </a:pPr>
            <a:r>
              <a:rPr lang="en" sz="1200" b="1">
                <a:solidFill>
                  <a:srgbClr val="000000"/>
                </a:solidFill>
                <a:latin typeface="Times New Roman"/>
                <a:ea typeface="Times New Roman"/>
                <a:cs typeface="Times New Roman"/>
                <a:sym typeface="Times New Roman"/>
              </a:rPr>
              <a:t>As an individual, ensure that you maintain a 6-foot (2 meter) radius of social distance between yourself and others. More specific guidance on spacing of instruments and seating can be found in the instrument-specific categories below </a:t>
            </a:r>
            <a:r>
              <a:rPr lang="en" sz="1200">
                <a:solidFill>
                  <a:srgbClr val="000000"/>
                </a:solidFill>
                <a:latin typeface="Times New Roman"/>
                <a:ea typeface="Times New Roman"/>
                <a:cs typeface="Times New Roman"/>
                <a:sym typeface="Times New Roman"/>
              </a:rPr>
              <a:t>(Spahn &amp; Richter, 2020a; West Point Research Center, 2020; Willich, et al., 2020; Miller, 2020; Department of Homeland Security, 2020; Kähler &amp; Hain, 2020; Kähler &amp; Hain, 2020; Chu, et al., 2020; Weaver, et al., 2020; ISBE &amp; IDPH, 2020; NFHS &amp; NAfME, 2020).</a:t>
            </a:r>
            <a:endParaRPr sz="1200">
              <a:solidFill>
                <a:srgbClr val="000000"/>
              </a:solidFill>
              <a:latin typeface="Times New Roman"/>
              <a:ea typeface="Times New Roman"/>
              <a:cs typeface="Times New Roman"/>
              <a:sym typeface="Times New Roman"/>
            </a:endParaRPr>
          </a:p>
          <a:p>
            <a:pPr marL="457200" lvl="0" indent="0" algn="l" rtl="0">
              <a:lnSpc>
                <a:spcPct val="150000"/>
              </a:lnSpc>
              <a:spcBef>
                <a:spcPts val="1200"/>
              </a:spcBef>
              <a:spcAft>
                <a:spcPts val="0"/>
              </a:spcAft>
              <a:buNone/>
            </a:pPr>
            <a:endParaRPr sz="1200">
              <a:solidFill>
                <a:srgbClr val="000000"/>
              </a:solidFill>
              <a:latin typeface="Times New Roman"/>
              <a:ea typeface="Times New Roman"/>
              <a:cs typeface="Times New Roman"/>
              <a:sym typeface="Times New Roman"/>
            </a:endParaRPr>
          </a:p>
          <a:p>
            <a:pPr marL="0" lvl="0" indent="0" algn="l" rtl="0">
              <a:spcBef>
                <a:spcPts val="1200"/>
              </a:spcBef>
              <a:spcAft>
                <a:spcPts val="1600"/>
              </a:spcAft>
              <a:buNone/>
            </a:pPr>
            <a:endParaRPr/>
          </a:p>
        </p:txBody>
      </p:sp>
      <p:sp>
        <p:nvSpPr>
          <p:cNvPr id="179" name="Google Shape;179;p26"/>
          <p:cNvSpPr txBox="1">
            <a:spLocks noGrp="1"/>
          </p:cNvSpPr>
          <p:nvPr>
            <p:ph type="body" idx="2"/>
          </p:nvPr>
        </p:nvSpPr>
        <p:spPr>
          <a:xfrm>
            <a:off x="4832400" y="1017800"/>
            <a:ext cx="3999900" cy="33390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1200"/>
              </a:spcBef>
              <a:spcAft>
                <a:spcPts val="0"/>
              </a:spcAft>
              <a:buClr>
                <a:srgbClr val="000000"/>
              </a:buClr>
              <a:buSzPts val="1100"/>
              <a:buFont typeface="Arial"/>
              <a:buChar char="●"/>
            </a:pPr>
            <a:r>
              <a:rPr lang="en" sz="1200" b="1">
                <a:solidFill>
                  <a:srgbClr val="000000"/>
                </a:solidFill>
                <a:latin typeface="Times New Roman"/>
                <a:ea typeface="Times New Roman"/>
                <a:cs typeface="Times New Roman"/>
                <a:sym typeface="Times New Roman"/>
              </a:rPr>
              <a:t>Wear a mask when not playing your instrument. Do not speak without a protective face covering, such as a cloth or surgical mask. Surgical masks are the most effective form of face coverings that are readily available </a:t>
            </a:r>
            <a:r>
              <a:rPr lang="en" sz="1200">
                <a:solidFill>
                  <a:srgbClr val="000000"/>
                </a:solidFill>
                <a:latin typeface="Times New Roman"/>
                <a:ea typeface="Times New Roman"/>
                <a:cs typeface="Times New Roman"/>
                <a:sym typeface="Times New Roman"/>
              </a:rPr>
              <a:t>(Spahn &amp; Richter, 2020a; Indiana State Department of Health, et al., 2020; West Point Research Center, 2020; Evans, 2020; Willich, et al., 2020; Clase, et al., 2020; Miller, 2020; Zhao, et al., 2020; Liu, et al. 2020; Department of Homeland Security, 2020; Zhang, et al., 2020; Helfgott, 2020; Spahn &amp; Richter, 2020b; Chu, et al., 2020; Weaver, et al., 2020; ISBE &amp; IDPH, 2020). </a:t>
            </a:r>
            <a:endParaRPr sz="1200">
              <a:solidFill>
                <a:srgbClr val="000000"/>
              </a:solidFill>
              <a:latin typeface="Times New Roman"/>
              <a:ea typeface="Times New Roman"/>
              <a:cs typeface="Times New Roman"/>
              <a:sym typeface="Times New Roman"/>
            </a:endParaRPr>
          </a:p>
          <a:p>
            <a:pPr marL="0" lvl="0" indent="0" algn="l" rtl="0">
              <a:spcBef>
                <a:spcPts val="1200"/>
              </a:spcBef>
              <a:spcAft>
                <a:spcPts val="1600"/>
              </a:spcAft>
              <a:buNone/>
            </a:pPr>
            <a:endParaRPr/>
          </a:p>
        </p:txBody>
      </p:sp>
      <p:sp>
        <p:nvSpPr>
          <p:cNvPr id="180" name="Google Shape;180;p26"/>
          <p:cNvSpPr txBox="1"/>
          <p:nvPr/>
        </p:nvSpPr>
        <p:spPr>
          <a:xfrm>
            <a:off x="311700" y="4424250"/>
            <a:ext cx="1110300" cy="43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1"/>
                </a:solidFill>
                <a:latin typeface="Times New Roman"/>
                <a:ea typeface="Times New Roman"/>
                <a:cs typeface="Times New Roman"/>
                <a:sym typeface="Times New Roman"/>
              </a:rPr>
              <a:t>5-6 of 13</a:t>
            </a:r>
            <a:endParaRPr sz="1000">
              <a:solidFill>
                <a:schemeClr val="accent1"/>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311700" y="22875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u="sng" dirty="0"/>
              <a:t>General Recommendations for all Student Band Musicians</a:t>
            </a:r>
            <a:r>
              <a:rPr lang="en" sz="2000" dirty="0"/>
              <a:t/>
            </a:r>
            <a:br>
              <a:rPr lang="en" sz="2000" dirty="0"/>
            </a:br>
            <a:r>
              <a:rPr lang="en" sz="1800" dirty="0"/>
              <a:t>Slide 4 of 6</a:t>
            </a:r>
            <a:endParaRPr sz="1800" dirty="0"/>
          </a:p>
        </p:txBody>
      </p:sp>
      <p:sp>
        <p:nvSpPr>
          <p:cNvPr id="186" name="Google Shape;186;p27"/>
          <p:cNvSpPr txBox="1">
            <a:spLocks noGrp="1"/>
          </p:cNvSpPr>
          <p:nvPr>
            <p:ph type="body" idx="1"/>
          </p:nvPr>
        </p:nvSpPr>
        <p:spPr>
          <a:xfrm>
            <a:off x="236825" y="733647"/>
            <a:ext cx="8418600" cy="3498578"/>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1200"/>
              </a:spcBef>
              <a:spcAft>
                <a:spcPts val="0"/>
              </a:spcAft>
              <a:buClr>
                <a:srgbClr val="000000"/>
              </a:buClr>
              <a:buSzPts val="1100"/>
              <a:buFont typeface="Arial"/>
              <a:buChar char="●"/>
            </a:pPr>
            <a:r>
              <a:rPr lang="en" sz="1200" b="1" dirty="0">
                <a:solidFill>
                  <a:srgbClr val="000000"/>
                </a:solidFill>
                <a:latin typeface="Times New Roman"/>
                <a:ea typeface="Times New Roman"/>
                <a:cs typeface="Times New Roman"/>
                <a:sym typeface="Times New Roman"/>
              </a:rPr>
              <a:t>Wash your hands for at least 20 seconds with soap before entering the rehearsal space. If you must leave, re-wash your hands before entering the rehearsal space again. Do not touch your face, other musicians, or other musicians’ instruments or personal belongings. If you do so, you must re-wash your hands</a:t>
            </a:r>
            <a:r>
              <a:rPr lang="en" sz="1200" dirty="0">
                <a:solidFill>
                  <a:srgbClr val="000000"/>
                </a:solidFill>
                <a:latin typeface="Times New Roman"/>
                <a:ea typeface="Times New Roman"/>
                <a:cs typeface="Times New Roman"/>
                <a:sym typeface="Times New Roman"/>
              </a:rPr>
              <a:t> (Spahn &amp; Richter, 2020a; Indiana State Department of Health, et al., 2020; West Point Research Center, 2020; Willich, et al., 2020; Miller, 2020; Department of Homeland Security, 2020; Spahn &amp; Richter, 2020b; ISBE &amp; IDPH, 2020).</a:t>
            </a:r>
            <a:endParaRPr sz="1200" dirty="0">
              <a:solidFill>
                <a:srgbClr val="000000"/>
              </a:solidFill>
              <a:latin typeface="Times New Roman"/>
              <a:ea typeface="Times New Roman"/>
              <a:cs typeface="Times New Roman"/>
              <a:sym typeface="Times New Roman"/>
            </a:endParaRPr>
          </a:p>
          <a:p>
            <a:pPr marL="457200" lvl="0" indent="-298450" algn="l" rtl="0">
              <a:lnSpc>
                <a:spcPct val="150000"/>
              </a:lnSpc>
              <a:spcBef>
                <a:spcPts val="1000"/>
              </a:spcBef>
              <a:spcAft>
                <a:spcPts val="0"/>
              </a:spcAft>
              <a:buClr>
                <a:srgbClr val="000000"/>
              </a:buClr>
              <a:buSzPts val="1100"/>
              <a:buFont typeface="Arial"/>
              <a:buChar char="●"/>
            </a:pPr>
            <a:r>
              <a:rPr lang="en" sz="1200" b="1" dirty="0">
                <a:solidFill>
                  <a:srgbClr val="000000"/>
                </a:solidFill>
                <a:latin typeface="Times New Roman"/>
                <a:ea typeface="Times New Roman"/>
                <a:cs typeface="Times New Roman"/>
                <a:sym typeface="Times New Roman"/>
              </a:rPr>
              <a:t>Do not share your instruments, mouthpieces, music stands, or equipment if at all avoidable. If sharing is necessary, see instrument-specific guidance and follow the most recent sanitization guidelines </a:t>
            </a:r>
            <a:r>
              <a:rPr lang="en" sz="1200" dirty="0">
                <a:solidFill>
                  <a:srgbClr val="000000"/>
                </a:solidFill>
                <a:latin typeface="Times New Roman"/>
                <a:ea typeface="Times New Roman"/>
                <a:cs typeface="Times New Roman"/>
                <a:sym typeface="Times New Roman"/>
              </a:rPr>
              <a:t>(Spahn &amp; Richter, 2020a; Indiana State Department of Health, et al., 2020; ISBE &amp; IDPH, 2020; NFHS &amp; NAfME, 2020).</a:t>
            </a:r>
            <a:endParaRPr sz="1200" dirty="0">
              <a:solidFill>
                <a:srgbClr val="000000"/>
              </a:solidFill>
              <a:latin typeface="Times New Roman"/>
              <a:ea typeface="Times New Roman"/>
              <a:cs typeface="Times New Roman"/>
              <a:sym typeface="Times New Roman"/>
            </a:endParaRPr>
          </a:p>
          <a:p>
            <a:pPr marL="457200" lvl="0" indent="-298450" algn="l" rtl="0">
              <a:lnSpc>
                <a:spcPct val="150000"/>
              </a:lnSpc>
              <a:spcBef>
                <a:spcPts val="1000"/>
              </a:spcBef>
              <a:spcAft>
                <a:spcPts val="0"/>
              </a:spcAft>
              <a:buClr>
                <a:srgbClr val="000000"/>
              </a:buClr>
              <a:buSzPts val="1100"/>
              <a:buFont typeface="Arial"/>
              <a:buChar char="●"/>
            </a:pPr>
            <a:r>
              <a:rPr lang="en" sz="1200" b="1" dirty="0">
                <a:solidFill>
                  <a:srgbClr val="000000"/>
                </a:solidFill>
                <a:latin typeface="Times New Roman"/>
                <a:ea typeface="Times New Roman"/>
                <a:cs typeface="Times New Roman"/>
                <a:sym typeface="Times New Roman"/>
              </a:rPr>
              <a:t>During the rehearsal, make sure that you are arranged and seated facing the front of the room. There should not be any students facing each other, as all musicians should be seated </a:t>
            </a:r>
            <a:br>
              <a:rPr lang="en" sz="1200" b="1" dirty="0">
                <a:solidFill>
                  <a:srgbClr val="000000"/>
                </a:solidFill>
                <a:latin typeface="Times New Roman"/>
                <a:ea typeface="Times New Roman"/>
                <a:cs typeface="Times New Roman"/>
                <a:sym typeface="Times New Roman"/>
              </a:rPr>
            </a:br>
            <a:r>
              <a:rPr lang="en" sz="1200" b="1" dirty="0">
                <a:solidFill>
                  <a:srgbClr val="000000"/>
                </a:solidFill>
                <a:latin typeface="Times New Roman"/>
                <a:ea typeface="Times New Roman"/>
                <a:cs typeface="Times New Roman"/>
                <a:sym typeface="Times New Roman"/>
              </a:rPr>
              <a:t>facing the back of the person in front of them </a:t>
            </a:r>
            <a:r>
              <a:rPr lang="en" sz="1200" dirty="0">
                <a:solidFill>
                  <a:srgbClr val="000000"/>
                </a:solidFill>
                <a:latin typeface="Times New Roman"/>
                <a:ea typeface="Times New Roman"/>
                <a:cs typeface="Times New Roman"/>
                <a:sym typeface="Times New Roman"/>
              </a:rPr>
              <a:t>(Indiana State Department of Health, et al., 2020;</a:t>
            </a:r>
            <a:br>
              <a:rPr lang="en" sz="1200" dirty="0">
                <a:solidFill>
                  <a:srgbClr val="000000"/>
                </a:solidFill>
                <a:latin typeface="Times New Roman"/>
                <a:ea typeface="Times New Roman"/>
                <a:cs typeface="Times New Roman"/>
                <a:sym typeface="Times New Roman"/>
              </a:rPr>
            </a:br>
            <a:r>
              <a:rPr lang="en" sz="1200" dirty="0">
                <a:solidFill>
                  <a:srgbClr val="000000"/>
                </a:solidFill>
                <a:latin typeface="Times New Roman"/>
                <a:ea typeface="Times New Roman"/>
                <a:cs typeface="Times New Roman"/>
                <a:sym typeface="Times New Roman"/>
              </a:rPr>
              <a:t>Willich, et al., 2020; Hamner, et al, 2020).</a:t>
            </a:r>
            <a:endParaRPr sz="1200" dirty="0">
              <a:solidFill>
                <a:srgbClr val="000000"/>
              </a:solidFill>
              <a:latin typeface="Times New Roman"/>
              <a:ea typeface="Times New Roman"/>
              <a:cs typeface="Times New Roman"/>
              <a:sym typeface="Times New Roman"/>
            </a:endParaRPr>
          </a:p>
          <a:p>
            <a:pPr marL="457200" lvl="0" indent="0" algn="l" rtl="0">
              <a:lnSpc>
                <a:spcPct val="150000"/>
              </a:lnSpc>
              <a:spcBef>
                <a:spcPts val="1200"/>
              </a:spcBef>
              <a:spcAft>
                <a:spcPts val="0"/>
              </a:spcAft>
              <a:buNone/>
            </a:pPr>
            <a:endParaRPr sz="1200" b="1" dirty="0">
              <a:solidFill>
                <a:srgbClr val="000000"/>
              </a:solidFill>
              <a:latin typeface="Times New Roman"/>
              <a:ea typeface="Times New Roman"/>
              <a:cs typeface="Times New Roman"/>
              <a:sym typeface="Times New Roman"/>
            </a:endParaRPr>
          </a:p>
          <a:p>
            <a:pPr marL="0" lvl="0" indent="0" algn="l" rtl="0">
              <a:spcBef>
                <a:spcPts val="1200"/>
              </a:spcBef>
              <a:spcAft>
                <a:spcPts val="1600"/>
              </a:spcAft>
              <a:buNone/>
            </a:pPr>
            <a:endParaRPr dirty="0"/>
          </a:p>
        </p:txBody>
      </p:sp>
      <p:sp>
        <p:nvSpPr>
          <p:cNvPr id="187" name="Google Shape;187;p27"/>
          <p:cNvSpPr txBox="1"/>
          <p:nvPr/>
        </p:nvSpPr>
        <p:spPr>
          <a:xfrm>
            <a:off x="7317625" y="4526200"/>
            <a:ext cx="849600" cy="39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1"/>
                </a:solidFill>
                <a:latin typeface="Times New Roman"/>
                <a:ea typeface="Times New Roman"/>
                <a:cs typeface="Times New Roman"/>
                <a:sym typeface="Times New Roman"/>
              </a:rPr>
              <a:t>7-9 of 13</a:t>
            </a:r>
            <a:endParaRPr sz="1000">
              <a:solidFill>
                <a:schemeClr val="accent1"/>
              </a:solidFill>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8"/>
          <p:cNvSpPr txBox="1">
            <a:spLocks noGrp="1"/>
          </p:cNvSpPr>
          <p:nvPr>
            <p:ph type="body" idx="1"/>
          </p:nvPr>
        </p:nvSpPr>
        <p:spPr>
          <a:xfrm>
            <a:off x="311700" y="1017800"/>
            <a:ext cx="3999900" cy="33390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1200"/>
              </a:spcBef>
              <a:spcAft>
                <a:spcPts val="0"/>
              </a:spcAft>
              <a:buClr>
                <a:srgbClr val="000000"/>
              </a:buClr>
              <a:buSzPts val="1100"/>
              <a:buFont typeface="Arial"/>
              <a:buChar char="●"/>
            </a:pPr>
            <a:r>
              <a:rPr lang="en" sz="1200" b="1">
                <a:solidFill>
                  <a:srgbClr val="000000"/>
                </a:solidFill>
                <a:latin typeface="Times New Roman"/>
                <a:ea typeface="Times New Roman"/>
                <a:cs typeface="Times New Roman"/>
                <a:sym typeface="Times New Roman"/>
              </a:rPr>
              <a:t>Do not leave your seat and walk past fellow student musicians during rehearsal. Wait to leave your seat until there is a rehearsal break or for the conclusion of rehearsal when the ensemble exits in an orderly fashion </a:t>
            </a:r>
            <a:r>
              <a:rPr lang="en" sz="1200">
                <a:solidFill>
                  <a:srgbClr val="000000"/>
                </a:solidFill>
                <a:latin typeface="Times New Roman"/>
                <a:ea typeface="Times New Roman"/>
                <a:cs typeface="Times New Roman"/>
                <a:sym typeface="Times New Roman"/>
              </a:rPr>
              <a:t>(Indiana State Department of Health, et al., 2020; West Point Research Center, 2020; Willich, et al., 2020).</a:t>
            </a:r>
            <a:endParaRPr sz="1200">
              <a:solidFill>
                <a:srgbClr val="000000"/>
              </a:solidFill>
              <a:latin typeface="Times New Roman"/>
              <a:ea typeface="Times New Roman"/>
              <a:cs typeface="Times New Roman"/>
              <a:sym typeface="Times New Roman"/>
            </a:endParaRPr>
          </a:p>
          <a:p>
            <a:pPr marL="457200" lvl="0" indent="0" algn="l" rtl="0">
              <a:lnSpc>
                <a:spcPct val="150000"/>
              </a:lnSpc>
              <a:spcBef>
                <a:spcPts val="1200"/>
              </a:spcBef>
              <a:spcAft>
                <a:spcPts val="0"/>
              </a:spcAft>
              <a:buNone/>
            </a:pPr>
            <a:endParaRPr sz="1200">
              <a:solidFill>
                <a:srgbClr val="000000"/>
              </a:solidFill>
              <a:latin typeface="Times New Roman"/>
              <a:ea typeface="Times New Roman"/>
              <a:cs typeface="Times New Roman"/>
              <a:sym typeface="Times New Roman"/>
            </a:endParaRPr>
          </a:p>
          <a:p>
            <a:pPr marL="0" lvl="0" indent="0" algn="l" rtl="0">
              <a:lnSpc>
                <a:spcPct val="150000"/>
              </a:lnSpc>
              <a:spcBef>
                <a:spcPts val="1200"/>
              </a:spcBef>
              <a:spcAft>
                <a:spcPts val="0"/>
              </a:spcAft>
              <a:buNone/>
            </a:pPr>
            <a:endParaRPr sz="1200" b="1">
              <a:solidFill>
                <a:srgbClr val="000000"/>
              </a:solidFill>
              <a:latin typeface="Times New Roman"/>
              <a:ea typeface="Times New Roman"/>
              <a:cs typeface="Times New Roman"/>
              <a:sym typeface="Times New Roman"/>
            </a:endParaRPr>
          </a:p>
          <a:p>
            <a:pPr marL="457200" lvl="0" indent="0" algn="l" rtl="0">
              <a:lnSpc>
                <a:spcPct val="150000"/>
              </a:lnSpc>
              <a:spcBef>
                <a:spcPts val="1200"/>
              </a:spcBef>
              <a:spcAft>
                <a:spcPts val="0"/>
              </a:spcAft>
              <a:buNone/>
            </a:pPr>
            <a:endParaRPr sz="1200">
              <a:solidFill>
                <a:srgbClr val="000000"/>
              </a:solidFill>
              <a:latin typeface="Times New Roman"/>
              <a:ea typeface="Times New Roman"/>
              <a:cs typeface="Times New Roman"/>
              <a:sym typeface="Times New Roman"/>
            </a:endParaRPr>
          </a:p>
          <a:p>
            <a:pPr marL="0" lvl="0" indent="0" algn="l" rtl="0">
              <a:spcBef>
                <a:spcPts val="1200"/>
              </a:spcBef>
              <a:spcAft>
                <a:spcPts val="1600"/>
              </a:spcAft>
              <a:buNone/>
            </a:pPr>
            <a:endParaRPr/>
          </a:p>
        </p:txBody>
      </p:sp>
      <p:sp>
        <p:nvSpPr>
          <p:cNvPr id="193" name="Google Shape;193;p2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u="sng" dirty="0"/>
              <a:t>General Recommendations for all Student Band Musicians</a:t>
            </a:r>
            <a:r>
              <a:rPr lang="en" sz="2000" dirty="0"/>
              <a:t/>
            </a:r>
            <a:br>
              <a:rPr lang="en" sz="2000" dirty="0"/>
            </a:br>
            <a:r>
              <a:rPr lang="en" sz="1800" dirty="0"/>
              <a:t>Slide 5 of 6</a:t>
            </a:r>
            <a:endParaRPr sz="1800" dirty="0"/>
          </a:p>
        </p:txBody>
      </p:sp>
      <p:sp>
        <p:nvSpPr>
          <p:cNvPr id="194" name="Google Shape;194;p28"/>
          <p:cNvSpPr txBox="1">
            <a:spLocks noGrp="1"/>
          </p:cNvSpPr>
          <p:nvPr>
            <p:ph type="body" idx="2"/>
          </p:nvPr>
        </p:nvSpPr>
        <p:spPr>
          <a:xfrm>
            <a:off x="4832400" y="1017800"/>
            <a:ext cx="3999900" cy="33390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1200"/>
              </a:spcBef>
              <a:spcAft>
                <a:spcPts val="0"/>
              </a:spcAft>
              <a:buClr>
                <a:srgbClr val="000000"/>
              </a:buClr>
              <a:buSzPts val="1100"/>
              <a:buFont typeface="Arial"/>
              <a:buChar char="●"/>
            </a:pPr>
            <a:r>
              <a:rPr lang="en" sz="1200" b="1">
                <a:solidFill>
                  <a:srgbClr val="000000"/>
                </a:solidFill>
                <a:latin typeface="Times New Roman"/>
                <a:ea typeface="Times New Roman"/>
                <a:cs typeface="Times New Roman"/>
                <a:sym typeface="Times New Roman"/>
              </a:rPr>
              <a:t>Remind your director to take frequent breaks from rehearsing as a group. Your director should know the frequency of breaks depending on the size and ventilation rates of your rehearsal space. When possible, the ensemble should leave the room and allow time for the air to be replaced or filtered so as to become less concentrated with potential viral load</a:t>
            </a:r>
            <a:r>
              <a:rPr lang="en" sz="1200">
                <a:solidFill>
                  <a:srgbClr val="000000"/>
                </a:solidFill>
                <a:latin typeface="Times New Roman"/>
                <a:ea typeface="Times New Roman"/>
                <a:cs typeface="Times New Roman"/>
                <a:sym typeface="Times New Roman"/>
              </a:rPr>
              <a:t> (Spahn &amp; Richter, 2020a; West Point Research Center, 2020; Weaver, et al., 2020).</a:t>
            </a:r>
            <a:endParaRPr sz="1200">
              <a:solidFill>
                <a:srgbClr val="000000"/>
              </a:solidFill>
              <a:latin typeface="Times New Roman"/>
              <a:ea typeface="Times New Roman"/>
              <a:cs typeface="Times New Roman"/>
              <a:sym typeface="Times New Roman"/>
            </a:endParaRPr>
          </a:p>
          <a:p>
            <a:pPr marL="0" lvl="0" indent="0" algn="l" rtl="0">
              <a:lnSpc>
                <a:spcPct val="150000"/>
              </a:lnSpc>
              <a:spcBef>
                <a:spcPts val="1200"/>
              </a:spcBef>
              <a:spcAft>
                <a:spcPts val="0"/>
              </a:spcAft>
              <a:buNone/>
            </a:pPr>
            <a:endParaRPr sz="1200" b="1">
              <a:solidFill>
                <a:srgbClr val="000000"/>
              </a:solidFill>
              <a:latin typeface="Times New Roman"/>
              <a:ea typeface="Times New Roman"/>
              <a:cs typeface="Times New Roman"/>
              <a:sym typeface="Times New Roman"/>
            </a:endParaRPr>
          </a:p>
          <a:p>
            <a:pPr marL="0" lvl="0" indent="0" algn="l" rtl="0">
              <a:spcBef>
                <a:spcPts val="1200"/>
              </a:spcBef>
              <a:spcAft>
                <a:spcPts val="1600"/>
              </a:spcAft>
              <a:buNone/>
            </a:pPr>
            <a:endParaRPr/>
          </a:p>
        </p:txBody>
      </p:sp>
      <p:sp>
        <p:nvSpPr>
          <p:cNvPr id="195" name="Google Shape;195;p28"/>
          <p:cNvSpPr txBox="1"/>
          <p:nvPr/>
        </p:nvSpPr>
        <p:spPr>
          <a:xfrm>
            <a:off x="311700" y="4265650"/>
            <a:ext cx="9402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1"/>
                </a:solidFill>
                <a:latin typeface="Times New Roman"/>
                <a:ea typeface="Times New Roman"/>
                <a:cs typeface="Times New Roman"/>
                <a:sym typeface="Times New Roman"/>
              </a:rPr>
              <a:t>10-11 of 13</a:t>
            </a:r>
            <a:endParaRPr sz="1000">
              <a:solidFill>
                <a:schemeClr val="accent1"/>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9"/>
          <p:cNvSpPr txBox="1">
            <a:spLocks noGrp="1"/>
          </p:cNvSpPr>
          <p:nvPr>
            <p:ph type="title"/>
          </p:nvPr>
        </p:nvSpPr>
        <p:spPr>
          <a:xfrm>
            <a:off x="311700" y="20610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u="sng" dirty="0"/>
              <a:t>General Recommendations for all Student Band Musicians</a:t>
            </a:r>
            <a:r>
              <a:rPr lang="en" sz="2400" dirty="0"/>
              <a:t/>
            </a:r>
            <a:br>
              <a:rPr lang="en" sz="2400" dirty="0"/>
            </a:br>
            <a:r>
              <a:rPr lang="en" sz="1800" dirty="0"/>
              <a:t>Slide 6 of 6</a:t>
            </a:r>
            <a:endParaRPr sz="2400" dirty="0"/>
          </a:p>
        </p:txBody>
      </p:sp>
      <p:sp>
        <p:nvSpPr>
          <p:cNvPr id="201" name="Google Shape;201;p29"/>
          <p:cNvSpPr txBox="1">
            <a:spLocks noGrp="1"/>
          </p:cNvSpPr>
          <p:nvPr>
            <p:ph type="body" idx="1"/>
          </p:nvPr>
        </p:nvSpPr>
        <p:spPr>
          <a:xfrm>
            <a:off x="311700" y="903766"/>
            <a:ext cx="8390700" cy="3469633"/>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0"/>
              </a:spcBef>
              <a:spcAft>
                <a:spcPts val="0"/>
              </a:spcAft>
              <a:buClr>
                <a:srgbClr val="000000"/>
              </a:buClr>
              <a:buSzPts val="1100"/>
              <a:buFont typeface="Arial"/>
              <a:buChar char="●"/>
            </a:pPr>
            <a:r>
              <a:rPr lang="en" sz="1200" b="1" dirty="0">
                <a:solidFill>
                  <a:srgbClr val="000000"/>
                </a:solidFill>
                <a:latin typeface="Times New Roman"/>
                <a:ea typeface="Times New Roman"/>
                <a:cs typeface="Times New Roman"/>
                <a:sym typeface="Times New Roman"/>
              </a:rPr>
              <a:t>Do not congregate or gather in groups in instrument storage spaces or during rehearsal breaks. Instrument storage rooms should be entered and exited in one direction as a single-file line, with the number of musicians in the space limited based on the ability to maintain a radial distance of 6 feet between musicians. Storage areas that are not self-contained (such as instrument locker areas) should also limit the number of musicians that can be in the area according to the ability to maintain 6 feet of distance between musicians </a:t>
            </a:r>
            <a:r>
              <a:rPr lang="en" sz="1200" dirty="0">
                <a:solidFill>
                  <a:srgbClr val="000000"/>
                </a:solidFill>
                <a:latin typeface="Times New Roman"/>
                <a:ea typeface="Times New Roman"/>
                <a:cs typeface="Times New Roman"/>
                <a:sym typeface="Times New Roman"/>
              </a:rPr>
              <a:t>(HSBDNA, 2020; Willich, et al., 2020; Hamner, et al, 2020; Chu, et al., 2020; Weaver, et al., 2020; ISBE &amp; IDPH, 2020; NFHS &amp; NAfME, 2020).</a:t>
            </a:r>
            <a:endParaRPr sz="1200" dirty="0">
              <a:solidFill>
                <a:srgbClr val="000000"/>
              </a:solidFill>
              <a:latin typeface="Times New Roman"/>
              <a:ea typeface="Times New Roman"/>
              <a:cs typeface="Times New Roman"/>
              <a:sym typeface="Times New Roman"/>
            </a:endParaRPr>
          </a:p>
          <a:p>
            <a:pPr marL="457200" lvl="0" indent="-298450" algn="l" rtl="0">
              <a:lnSpc>
                <a:spcPct val="150000"/>
              </a:lnSpc>
              <a:spcBef>
                <a:spcPts val="1000"/>
              </a:spcBef>
              <a:spcAft>
                <a:spcPts val="0"/>
              </a:spcAft>
              <a:buClr>
                <a:srgbClr val="000000"/>
              </a:buClr>
              <a:buSzPts val="1100"/>
              <a:buFont typeface="Arial"/>
              <a:buChar char="●"/>
            </a:pPr>
            <a:r>
              <a:rPr lang="en" sz="1200" b="1" dirty="0">
                <a:solidFill>
                  <a:srgbClr val="000000"/>
                </a:solidFill>
                <a:latin typeface="Times New Roman"/>
                <a:ea typeface="Times New Roman"/>
                <a:cs typeface="Times New Roman"/>
                <a:sym typeface="Times New Roman"/>
              </a:rPr>
              <a:t>Do not place or remove your own music stand or chair at the beginning or conclusion of rehearsal. One to two students should be designated as the assembly/disassembly team for the rehearsal space. These students should wear gloves when handling equipment and should maintain 6 feet of distance throughout the process. At the conclusion of set-up or tear-down, these students should wash their hands for at least 20 seconds with soap </a:t>
            </a:r>
            <a:r>
              <a:rPr lang="en" sz="1200" dirty="0">
                <a:solidFill>
                  <a:srgbClr val="000000"/>
                </a:solidFill>
                <a:latin typeface="Times New Roman"/>
                <a:ea typeface="Times New Roman"/>
                <a:cs typeface="Times New Roman"/>
                <a:sym typeface="Times New Roman"/>
              </a:rPr>
              <a:t>(West Point Research Center, 2020; NFHS &amp; NAfME, 2020).</a:t>
            </a:r>
            <a:endParaRPr sz="1200" dirty="0">
              <a:solidFill>
                <a:srgbClr val="000000"/>
              </a:solidFill>
              <a:latin typeface="Times New Roman"/>
              <a:ea typeface="Times New Roman"/>
              <a:cs typeface="Times New Roman"/>
              <a:sym typeface="Times New Roman"/>
            </a:endParaRPr>
          </a:p>
          <a:p>
            <a:pPr marL="457200" lvl="0" indent="0" algn="l" rtl="0">
              <a:lnSpc>
                <a:spcPct val="150000"/>
              </a:lnSpc>
              <a:spcBef>
                <a:spcPts val="1200"/>
              </a:spcBef>
              <a:spcAft>
                <a:spcPts val="0"/>
              </a:spcAft>
              <a:buNone/>
            </a:pPr>
            <a:endParaRPr sz="1200" b="1" dirty="0">
              <a:solidFill>
                <a:srgbClr val="000000"/>
              </a:solidFill>
              <a:latin typeface="Times New Roman"/>
              <a:ea typeface="Times New Roman"/>
              <a:cs typeface="Times New Roman"/>
              <a:sym typeface="Times New Roman"/>
            </a:endParaRPr>
          </a:p>
          <a:p>
            <a:pPr marL="0" lvl="0" indent="0" algn="l" rtl="0">
              <a:spcBef>
                <a:spcPts val="1200"/>
              </a:spcBef>
              <a:spcAft>
                <a:spcPts val="1600"/>
              </a:spcAft>
              <a:buNone/>
            </a:pPr>
            <a:endParaRPr dirty="0"/>
          </a:p>
        </p:txBody>
      </p:sp>
      <p:sp>
        <p:nvSpPr>
          <p:cNvPr id="202" name="Google Shape;202;p29"/>
          <p:cNvSpPr txBox="1"/>
          <p:nvPr/>
        </p:nvSpPr>
        <p:spPr>
          <a:xfrm>
            <a:off x="311700" y="4373400"/>
            <a:ext cx="1167000" cy="3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1"/>
                </a:solidFill>
                <a:latin typeface="Times New Roman"/>
                <a:ea typeface="Times New Roman"/>
                <a:cs typeface="Times New Roman"/>
                <a:sym typeface="Times New Roman"/>
              </a:rPr>
              <a:t>12-13 of 13</a:t>
            </a:r>
            <a:endParaRPr sz="1000">
              <a:solidFill>
                <a:schemeClr val="accent1"/>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0"/>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Recommendations to </a:t>
            </a:r>
            <a:endParaRPr/>
          </a:p>
          <a:p>
            <a:pPr marL="0" lvl="0" indent="0" algn="l" rtl="0">
              <a:spcBef>
                <a:spcPts val="0"/>
              </a:spcBef>
              <a:spcAft>
                <a:spcPts val="0"/>
              </a:spcAft>
              <a:buNone/>
            </a:pPr>
            <a:r>
              <a:rPr lang="en"/>
              <a:t>Student Band Musicians: Instrument-Specific</a:t>
            </a:r>
            <a:endParaRPr/>
          </a:p>
        </p:txBody>
      </p:sp>
      <p:pic>
        <p:nvPicPr>
          <p:cNvPr id="2" name="Recorded Sound">
            <a:hlinkClick r:id="" action="ppaction://media"/>
            <a:extLst>
              <a:ext uri="{FF2B5EF4-FFF2-40B4-BE49-F238E27FC236}">
                <a16:creationId xmlns:a16="http://schemas.microsoft.com/office/drawing/2014/main" id="{AECBEB35-0394-40F1-9A44-8C1E241276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8100" y="4485611"/>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1"/>
          <p:cNvSpPr txBox="1">
            <a:spLocks noGrp="1"/>
          </p:cNvSpPr>
          <p:nvPr>
            <p:ph type="title"/>
          </p:nvPr>
        </p:nvSpPr>
        <p:spPr>
          <a:xfrm>
            <a:off x="311700" y="150681"/>
            <a:ext cx="8520600" cy="44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dirty="0">
                <a:solidFill>
                  <a:schemeClr val="accent3"/>
                </a:solidFill>
              </a:rPr>
              <a:t>Woodwind Instruments</a:t>
            </a:r>
            <a:r>
              <a:rPr lang="en" sz="2400" b="1" dirty="0">
                <a:solidFill>
                  <a:schemeClr val="accent3"/>
                </a:solidFill>
              </a:rPr>
              <a:t> </a:t>
            </a:r>
            <a:r>
              <a:rPr lang="en" sz="2500" b="1" dirty="0">
                <a:solidFill>
                  <a:schemeClr val="accent3"/>
                </a:solidFill>
              </a:rPr>
              <a:t/>
            </a:r>
            <a:br>
              <a:rPr lang="en" sz="2500" b="1" dirty="0">
                <a:solidFill>
                  <a:schemeClr val="accent3"/>
                </a:solidFill>
              </a:rPr>
            </a:br>
            <a:r>
              <a:rPr lang="en" sz="1800" b="1" dirty="0">
                <a:solidFill>
                  <a:schemeClr val="accent3"/>
                </a:solidFill>
              </a:rPr>
              <a:t>Slide 1 of 3</a:t>
            </a:r>
            <a:endParaRPr sz="1800" b="1" dirty="0">
              <a:solidFill>
                <a:schemeClr val="accent3"/>
              </a:solidFill>
            </a:endParaRPr>
          </a:p>
        </p:txBody>
      </p:sp>
      <p:sp>
        <p:nvSpPr>
          <p:cNvPr id="213" name="Google Shape;213;p31"/>
          <p:cNvSpPr txBox="1"/>
          <p:nvPr/>
        </p:nvSpPr>
        <p:spPr>
          <a:xfrm>
            <a:off x="8203800" y="4701600"/>
            <a:ext cx="9402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1"/>
                </a:solidFill>
                <a:latin typeface="Times New Roman"/>
                <a:ea typeface="Times New Roman"/>
                <a:cs typeface="Times New Roman"/>
                <a:sym typeface="Times New Roman"/>
              </a:rPr>
              <a:t>1-3 of 5</a:t>
            </a:r>
            <a:endParaRPr sz="1000">
              <a:solidFill>
                <a:schemeClr val="accent1"/>
              </a:solidFill>
              <a:latin typeface="Times New Roman"/>
              <a:ea typeface="Times New Roman"/>
              <a:cs typeface="Times New Roman"/>
              <a:sym typeface="Times New Roman"/>
            </a:endParaRPr>
          </a:p>
        </p:txBody>
      </p:sp>
      <p:sp>
        <p:nvSpPr>
          <p:cNvPr id="214" name="Google Shape;214;p31"/>
          <p:cNvSpPr txBox="1">
            <a:spLocks noGrp="1"/>
          </p:cNvSpPr>
          <p:nvPr>
            <p:ph type="body" idx="1"/>
          </p:nvPr>
        </p:nvSpPr>
        <p:spPr>
          <a:xfrm>
            <a:off x="232400" y="592580"/>
            <a:ext cx="4339600" cy="3472419"/>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1200"/>
              </a:spcBef>
              <a:spcAft>
                <a:spcPts val="0"/>
              </a:spcAft>
              <a:buClr>
                <a:srgbClr val="000000"/>
              </a:buClr>
              <a:buSzPts val="1100"/>
              <a:buFont typeface="Arial"/>
              <a:buChar char="●"/>
            </a:pPr>
            <a:r>
              <a:rPr lang="en" sz="1200" b="1" dirty="0">
                <a:solidFill>
                  <a:srgbClr val="000000"/>
                </a:solidFill>
                <a:latin typeface="Times New Roman"/>
                <a:ea typeface="Times New Roman"/>
                <a:cs typeface="Times New Roman"/>
                <a:sym typeface="Times New Roman"/>
              </a:rPr>
              <a:t>Do not share music or folders, music stands, reeds, mouthpieces, neckstraps, or any other instrument-specific equipment with your fellow student musicians </a:t>
            </a:r>
            <a:r>
              <a:rPr lang="en" sz="1200" dirty="0">
                <a:solidFill>
                  <a:srgbClr val="000000"/>
                </a:solidFill>
                <a:latin typeface="Times New Roman"/>
                <a:ea typeface="Times New Roman"/>
                <a:cs typeface="Times New Roman"/>
                <a:sym typeface="Times New Roman"/>
              </a:rPr>
              <a:t>(Spahn &amp; Richter, 2020a; UK Association for Music Education, 2020; Indiana State Department of Health, et al., 2020; Lebrecht, 2020; ISBE &amp; IDPH, 2020; NFHS &amp; NAfME, 2020). </a:t>
            </a:r>
            <a:endParaRPr sz="1200" dirty="0">
              <a:solidFill>
                <a:srgbClr val="000000"/>
              </a:solidFill>
              <a:latin typeface="Times New Roman"/>
              <a:ea typeface="Times New Roman"/>
              <a:cs typeface="Times New Roman"/>
              <a:sym typeface="Times New Roman"/>
            </a:endParaRPr>
          </a:p>
          <a:p>
            <a:pPr marL="457200" lvl="0" indent="-304800" algn="l" rtl="0">
              <a:lnSpc>
                <a:spcPct val="150000"/>
              </a:lnSpc>
              <a:spcBef>
                <a:spcPts val="1000"/>
              </a:spcBef>
              <a:spcAft>
                <a:spcPts val="0"/>
              </a:spcAft>
              <a:buClr>
                <a:srgbClr val="000000"/>
              </a:buClr>
              <a:buSzPts val="1200"/>
              <a:buFont typeface="Times New Roman"/>
              <a:buChar char="●"/>
            </a:pPr>
            <a:r>
              <a:rPr lang="en" sz="1200" b="1" dirty="0">
                <a:solidFill>
                  <a:srgbClr val="000000"/>
                </a:solidFill>
                <a:latin typeface="Times New Roman"/>
                <a:ea typeface="Times New Roman"/>
                <a:cs typeface="Times New Roman"/>
                <a:sym typeface="Times New Roman"/>
              </a:rPr>
              <a:t>6 feet (2 meters) of radial distancing is sufficient for woodwind instruments. Consider 6 feet (2 meters) of distance as a minimum for flutes, as data is still pending on the requirements for spacing this instrument family </a:t>
            </a:r>
            <a:r>
              <a:rPr lang="en" sz="1200" dirty="0">
                <a:solidFill>
                  <a:srgbClr val="000000"/>
                </a:solidFill>
                <a:latin typeface="Times New Roman"/>
                <a:ea typeface="Times New Roman"/>
                <a:cs typeface="Times New Roman"/>
                <a:sym typeface="Times New Roman"/>
              </a:rPr>
              <a:t>(Spahn &amp; Richter, 2020a; UK Association for Music Education, 2020; Willich, et al., 2020; Hamner, et al, 2020; Kähler &amp; Hain, 2020; Chu, et al., 2020; Weaver, et al., 2020).</a:t>
            </a:r>
            <a:endParaRPr sz="1200" dirty="0">
              <a:solidFill>
                <a:srgbClr val="000000"/>
              </a:solidFill>
              <a:latin typeface="Times New Roman"/>
              <a:ea typeface="Times New Roman"/>
              <a:cs typeface="Times New Roman"/>
              <a:sym typeface="Times New Roman"/>
            </a:endParaRPr>
          </a:p>
          <a:p>
            <a:pPr marL="0" lvl="0" indent="0" algn="l" rtl="0">
              <a:lnSpc>
                <a:spcPct val="150000"/>
              </a:lnSpc>
              <a:spcBef>
                <a:spcPts val="1200"/>
              </a:spcBef>
              <a:spcAft>
                <a:spcPts val="0"/>
              </a:spcAft>
              <a:buNone/>
            </a:pPr>
            <a:endParaRPr sz="1200" dirty="0">
              <a:solidFill>
                <a:srgbClr val="000000"/>
              </a:solidFill>
              <a:latin typeface="Times New Roman"/>
              <a:ea typeface="Times New Roman"/>
              <a:cs typeface="Times New Roman"/>
              <a:sym typeface="Times New Roman"/>
            </a:endParaRPr>
          </a:p>
          <a:p>
            <a:pPr marL="457200" lvl="0" indent="0" algn="l" rtl="0">
              <a:lnSpc>
                <a:spcPct val="150000"/>
              </a:lnSpc>
              <a:spcBef>
                <a:spcPts val="1200"/>
              </a:spcBef>
              <a:spcAft>
                <a:spcPts val="0"/>
              </a:spcAft>
              <a:buNone/>
            </a:pPr>
            <a:endParaRPr sz="1200" b="1" dirty="0">
              <a:solidFill>
                <a:srgbClr val="000000"/>
              </a:solidFill>
              <a:latin typeface="Times New Roman"/>
              <a:ea typeface="Times New Roman"/>
              <a:cs typeface="Times New Roman"/>
              <a:sym typeface="Times New Roman"/>
            </a:endParaRPr>
          </a:p>
          <a:p>
            <a:pPr marL="457200" lvl="0" indent="0" algn="l" rtl="0">
              <a:lnSpc>
                <a:spcPct val="150000"/>
              </a:lnSpc>
              <a:spcBef>
                <a:spcPts val="1200"/>
              </a:spcBef>
              <a:spcAft>
                <a:spcPts val="0"/>
              </a:spcAft>
              <a:buNone/>
            </a:pPr>
            <a:endParaRPr sz="1200" dirty="0">
              <a:solidFill>
                <a:srgbClr val="000000"/>
              </a:solidFill>
              <a:latin typeface="Times New Roman"/>
              <a:ea typeface="Times New Roman"/>
              <a:cs typeface="Times New Roman"/>
              <a:sym typeface="Times New Roman"/>
            </a:endParaRPr>
          </a:p>
          <a:p>
            <a:pPr marL="0" lvl="0" indent="0" algn="l" rtl="0">
              <a:lnSpc>
                <a:spcPct val="150000"/>
              </a:lnSpc>
              <a:spcBef>
                <a:spcPts val="1200"/>
              </a:spcBef>
              <a:spcAft>
                <a:spcPts val="0"/>
              </a:spcAft>
              <a:buNone/>
            </a:pPr>
            <a:endParaRPr sz="1200" b="1" dirty="0">
              <a:solidFill>
                <a:srgbClr val="000000"/>
              </a:solidFill>
              <a:latin typeface="Times New Roman"/>
              <a:ea typeface="Times New Roman"/>
              <a:cs typeface="Times New Roman"/>
              <a:sym typeface="Times New Roman"/>
            </a:endParaRPr>
          </a:p>
          <a:p>
            <a:pPr marL="457200" lvl="0" indent="0" algn="l" rtl="0">
              <a:lnSpc>
                <a:spcPct val="150000"/>
              </a:lnSpc>
              <a:spcBef>
                <a:spcPts val="1200"/>
              </a:spcBef>
              <a:spcAft>
                <a:spcPts val="0"/>
              </a:spcAft>
              <a:buNone/>
            </a:pPr>
            <a:endParaRPr sz="1200" dirty="0">
              <a:solidFill>
                <a:srgbClr val="000000"/>
              </a:solidFill>
              <a:latin typeface="Times New Roman"/>
              <a:ea typeface="Times New Roman"/>
              <a:cs typeface="Times New Roman"/>
              <a:sym typeface="Times New Roman"/>
            </a:endParaRPr>
          </a:p>
          <a:p>
            <a:pPr marL="0" lvl="0" indent="0" algn="l" rtl="0">
              <a:spcBef>
                <a:spcPts val="1200"/>
              </a:spcBef>
              <a:spcAft>
                <a:spcPts val="1600"/>
              </a:spcAft>
              <a:buNone/>
            </a:pPr>
            <a:endParaRPr dirty="0"/>
          </a:p>
        </p:txBody>
      </p:sp>
      <p:sp>
        <p:nvSpPr>
          <p:cNvPr id="215" name="Google Shape;215;p31"/>
          <p:cNvSpPr txBox="1">
            <a:spLocks noGrp="1"/>
          </p:cNvSpPr>
          <p:nvPr>
            <p:ph type="body" idx="2"/>
          </p:nvPr>
        </p:nvSpPr>
        <p:spPr>
          <a:xfrm>
            <a:off x="4787075" y="577200"/>
            <a:ext cx="3924000" cy="33390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1200"/>
              </a:spcBef>
              <a:spcAft>
                <a:spcPts val="0"/>
              </a:spcAft>
              <a:buClr>
                <a:srgbClr val="000000"/>
              </a:buClr>
              <a:buSzPts val="1100"/>
              <a:buFont typeface="Arial"/>
              <a:buChar char="●"/>
            </a:pPr>
            <a:r>
              <a:rPr lang="en" sz="1200" b="1" dirty="0">
                <a:solidFill>
                  <a:srgbClr val="000000"/>
                </a:solidFill>
                <a:latin typeface="Times New Roman"/>
                <a:ea typeface="Times New Roman"/>
                <a:cs typeface="Times New Roman"/>
                <a:sym typeface="Times New Roman"/>
              </a:rPr>
              <a:t>Properly wear a face mask when not playing your instrument. When playing, simply slide the mask down onto your chin so that it is not covering your mouth or nose. When not playing (while the director is instructing, during rehearsal breaks, or any longer period of time when not playing) return to properly wearing the mask. Masks do not need to be worn for short periods of rest during music-making but do consider wearing them during more extended passages of resting</a:t>
            </a:r>
            <a:r>
              <a:rPr lang="en" sz="1200" dirty="0">
                <a:solidFill>
                  <a:srgbClr val="000000"/>
                </a:solidFill>
                <a:latin typeface="Times New Roman"/>
                <a:ea typeface="Times New Roman"/>
                <a:cs typeface="Times New Roman"/>
                <a:sym typeface="Times New Roman"/>
              </a:rPr>
              <a:t> (West Point Research Center, 2020; Willich, et al., 2020; Clase, et al., 2020; Zhang, et al., 2020; Hamner, et al, 2020; Helfgott, 2020; Chu, et al., 2020; Weaver, et al., 2020; ISBE &amp; IDPH, 2020).</a:t>
            </a:r>
            <a:endParaRPr sz="1200" dirty="0">
              <a:solidFill>
                <a:srgbClr val="000000"/>
              </a:solidFill>
              <a:latin typeface="Times New Roman"/>
              <a:ea typeface="Times New Roman"/>
              <a:cs typeface="Times New Roman"/>
              <a:sym typeface="Times New Roman"/>
            </a:endParaRPr>
          </a:p>
          <a:p>
            <a:pPr marL="0" lvl="0" indent="0" algn="l" rtl="0">
              <a:lnSpc>
                <a:spcPct val="150000"/>
              </a:lnSpc>
              <a:spcBef>
                <a:spcPts val="1200"/>
              </a:spcBef>
              <a:spcAft>
                <a:spcPts val="0"/>
              </a:spcAft>
              <a:buNone/>
            </a:pPr>
            <a:endParaRPr sz="1200" b="1" dirty="0">
              <a:solidFill>
                <a:srgbClr val="000000"/>
              </a:solidFill>
              <a:latin typeface="Times New Roman"/>
              <a:ea typeface="Times New Roman"/>
              <a:cs typeface="Times New Roman"/>
              <a:sym typeface="Times New Roman"/>
            </a:endParaRPr>
          </a:p>
          <a:p>
            <a:pPr marL="0" lvl="0" indent="0" algn="l" rtl="0">
              <a:lnSpc>
                <a:spcPct val="150000"/>
              </a:lnSpc>
              <a:spcBef>
                <a:spcPts val="1200"/>
              </a:spcBef>
              <a:spcAft>
                <a:spcPts val="0"/>
              </a:spcAft>
              <a:buNone/>
            </a:pPr>
            <a:endParaRPr sz="1200" b="1" dirty="0">
              <a:solidFill>
                <a:srgbClr val="000000"/>
              </a:solidFill>
              <a:latin typeface="Times New Roman"/>
              <a:ea typeface="Times New Roman"/>
              <a:cs typeface="Times New Roman"/>
              <a:sym typeface="Times New Roman"/>
            </a:endParaRPr>
          </a:p>
          <a:p>
            <a:pPr marL="0" lvl="0" indent="0" algn="l" rtl="0">
              <a:spcBef>
                <a:spcPts val="1200"/>
              </a:spcBef>
              <a:spcAft>
                <a:spcPts val="1600"/>
              </a:spcAft>
              <a:buNone/>
            </a:pPr>
            <a:endParaRPr dirty="0"/>
          </a:p>
        </p:txBody>
      </p:sp>
      <p:pic>
        <p:nvPicPr>
          <p:cNvPr id="2" name="Recorded Sound">
            <a:hlinkClick r:id="" action="ppaction://media"/>
            <a:extLst>
              <a:ext uri="{FF2B5EF4-FFF2-40B4-BE49-F238E27FC236}">
                <a16:creationId xmlns:a16="http://schemas.microsoft.com/office/drawing/2014/main" id="{162BDC8B-34DD-4479-BAF4-A42CEB7D58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34675" y="4688019"/>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p:nvPr/>
        </p:nvSpPr>
        <p:spPr>
          <a:xfrm>
            <a:off x="7412775" y="4412975"/>
            <a:ext cx="1650300" cy="68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chemeClr val="lt1"/>
                </a:solidFill>
                <a:latin typeface="Roboto"/>
                <a:ea typeface="Roboto"/>
                <a:cs typeface="Roboto"/>
                <a:sym typeface="Roboto"/>
              </a:rPr>
              <a:t>Images from the Facebook pages of Elmhurst College Bands and the personal page of Emma Germann</a:t>
            </a:r>
            <a:endParaRPr sz="700">
              <a:solidFill>
                <a:schemeClr val="lt1"/>
              </a:solidFill>
              <a:latin typeface="Roboto"/>
              <a:ea typeface="Roboto"/>
              <a:cs typeface="Roboto"/>
              <a:sym typeface="Roboto"/>
            </a:endParaRPr>
          </a:p>
        </p:txBody>
      </p:sp>
      <p:pic>
        <p:nvPicPr>
          <p:cNvPr id="95" name="Google Shape;95;p14"/>
          <p:cNvPicPr preferRelativeResize="0"/>
          <p:nvPr/>
        </p:nvPicPr>
        <p:blipFill rotWithShape="1">
          <a:blip r:embed="rId5">
            <a:alphaModFix/>
          </a:blip>
          <a:srcRect l="13257" t="32385" r="13132" b="18411"/>
          <a:stretch/>
        </p:blipFill>
        <p:spPr>
          <a:xfrm>
            <a:off x="266135" y="2111450"/>
            <a:ext cx="4168716" cy="1355125"/>
          </a:xfrm>
          <a:prstGeom prst="rect">
            <a:avLst/>
          </a:prstGeom>
          <a:noFill/>
          <a:ln>
            <a:noFill/>
          </a:ln>
        </p:spPr>
      </p:pic>
      <p:pic>
        <p:nvPicPr>
          <p:cNvPr id="97" name="Google Shape;97;p14"/>
          <p:cNvPicPr preferRelativeResize="0"/>
          <p:nvPr/>
        </p:nvPicPr>
        <p:blipFill rotWithShape="1">
          <a:blip r:embed="rId6">
            <a:alphaModFix/>
          </a:blip>
          <a:srcRect t="35985" b="19811"/>
          <a:stretch/>
        </p:blipFill>
        <p:spPr>
          <a:xfrm>
            <a:off x="2102162" y="3659901"/>
            <a:ext cx="5213976" cy="1296450"/>
          </a:xfrm>
          <a:prstGeom prst="rect">
            <a:avLst/>
          </a:prstGeom>
          <a:noFill/>
          <a:ln>
            <a:noFill/>
          </a:ln>
        </p:spPr>
      </p:pic>
      <p:pic>
        <p:nvPicPr>
          <p:cNvPr id="1028" name="Picture 4">
            <a:extLst>
              <a:ext uri="{FF2B5EF4-FFF2-40B4-BE49-F238E27FC236}">
                <a16:creationId xmlns:a16="http://schemas.microsoft.com/office/drawing/2014/main" id="{91D7AF52-490E-4580-B4F7-DA5AC5328AE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669" t="57969" r="5475" b="14204"/>
          <a:stretch/>
        </p:blipFill>
        <p:spPr bwMode="auto">
          <a:xfrm>
            <a:off x="415550" y="510364"/>
            <a:ext cx="5924989" cy="11802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1E0F6A3-4D7B-450B-9219-E780367F91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5982" y="504041"/>
            <a:ext cx="1785864" cy="11898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BEACA7E-0858-4E14-8B17-DE605943965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8488" t="37416" r="15814" b="26408"/>
          <a:stretch/>
        </p:blipFill>
        <p:spPr bwMode="auto">
          <a:xfrm>
            <a:off x="4572000" y="2118013"/>
            <a:ext cx="4353925" cy="1348562"/>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AFFC6853-B021-49CF-8558-DEBDF8A01E7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75944" y="37873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2"/>
          <p:cNvSpPr txBox="1">
            <a:spLocks noGrp="1"/>
          </p:cNvSpPr>
          <p:nvPr>
            <p:ph type="body" idx="1"/>
          </p:nvPr>
        </p:nvSpPr>
        <p:spPr>
          <a:xfrm>
            <a:off x="181950" y="923700"/>
            <a:ext cx="8780100" cy="3603300"/>
          </a:xfrm>
          <a:prstGeom prst="rect">
            <a:avLst/>
          </a:prstGeom>
        </p:spPr>
        <p:txBody>
          <a:bodyPr spcFirstLastPara="1" wrap="square" lIns="91425" tIns="91425" rIns="91425" bIns="91425" anchor="t" anchorCtr="0">
            <a:noAutofit/>
          </a:bodyPr>
          <a:lstStyle/>
          <a:p>
            <a:pPr marL="457200" lvl="0" indent="-298450" algn="l" rtl="0">
              <a:lnSpc>
                <a:spcPct val="175000"/>
              </a:lnSpc>
              <a:spcBef>
                <a:spcPts val="1200"/>
              </a:spcBef>
              <a:spcAft>
                <a:spcPts val="0"/>
              </a:spcAft>
              <a:buClr>
                <a:srgbClr val="000000"/>
              </a:buClr>
              <a:buSzPts val="1100"/>
              <a:buFont typeface="Arial"/>
              <a:buChar char="●"/>
            </a:pPr>
            <a:r>
              <a:rPr lang="en" sz="1200" b="1">
                <a:solidFill>
                  <a:srgbClr val="000000"/>
                </a:solidFill>
                <a:latin typeface="Times New Roman"/>
                <a:ea typeface="Times New Roman"/>
                <a:cs typeface="Times New Roman"/>
                <a:sym typeface="Times New Roman"/>
              </a:rPr>
              <a:t>Do not drain any condensation from your instrument onto the floor. Use a small absorbent cloth that you wash regularly or use an absorbent, disposable pad that you can drain your instrument’s condensation onto. Do not share these absorbent materials with anyone else; dispose of any non-reusable products at the conclusion of rehearsal. Do not blow the condensation out of your instrument’s spit valves; simply drain what comes out from the instrument when the valve is released. When possible, do not drain condensation or swab your instrument while at your rehearsal seat, and instead wait to do so over your instrument’s case at the conclusion of rehearsal or during breaks. If your instrument requires draining or swabbing while playing, avoid doing so frequently</a:t>
            </a:r>
            <a:r>
              <a:rPr lang="en" sz="1200">
                <a:solidFill>
                  <a:srgbClr val="000000"/>
                </a:solidFill>
                <a:latin typeface="Times New Roman"/>
                <a:ea typeface="Times New Roman"/>
                <a:cs typeface="Times New Roman"/>
                <a:sym typeface="Times New Roman"/>
              </a:rPr>
              <a:t> (Spahn &amp; Richter, 2020a; UK Association for Music Education, 2020; West Point Research Center, 2020;  Lebrecht, 2020; Willich, et al., 2020).</a:t>
            </a:r>
            <a:endParaRPr sz="1200">
              <a:solidFill>
                <a:srgbClr val="000000"/>
              </a:solidFill>
              <a:latin typeface="Times New Roman"/>
              <a:ea typeface="Times New Roman"/>
              <a:cs typeface="Times New Roman"/>
              <a:sym typeface="Times New Roman"/>
            </a:endParaRPr>
          </a:p>
          <a:p>
            <a:pPr marL="457200" lvl="0" indent="0" algn="l" rtl="0">
              <a:lnSpc>
                <a:spcPct val="150000"/>
              </a:lnSpc>
              <a:spcBef>
                <a:spcPts val="1200"/>
              </a:spcBef>
              <a:spcAft>
                <a:spcPts val="0"/>
              </a:spcAft>
              <a:buNone/>
            </a:pPr>
            <a:endParaRPr sz="1200" b="1">
              <a:solidFill>
                <a:srgbClr val="000000"/>
              </a:solidFill>
              <a:latin typeface="Times New Roman"/>
              <a:ea typeface="Times New Roman"/>
              <a:cs typeface="Times New Roman"/>
              <a:sym typeface="Times New Roman"/>
            </a:endParaRPr>
          </a:p>
          <a:p>
            <a:pPr marL="0" lvl="0" indent="0" algn="l" rtl="0">
              <a:spcBef>
                <a:spcPts val="1200"/>
              </a:spcBef>
              <a:spcAft>
                <a:spcPts val="1600"/>
              </a:spcAft>
              <a:buNone/>
            </a:pPr>
            <a:endParaRPr/>
          </a:p>
        </p:txBody>
      </p:sp>
      <p:sp>
        <p:nvSpPr>
          <p:cNvPr id="221" name="Google Shape;221;p32"/>
          <p:cNvSpPr txBox="1">
            <a:spLocks noGrp="1"/>
          </p:cNvSpPr>
          <p:nvPr>
            <p:ph type="title"/>
          </p:nvPr>
        </p:nvSpPr>
        <p:spPr>
          <a:xfrm>
            <a:off x="311700" y="31590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dirty="0">
                <a:solidFill>
                  <a:schemeClr val="accent3"/>
                </a:solidFill>
              </a:rPr>
              <a:t>Woodwind Instruments </a:t>
            </a:r>
            <a:r>
              <a:rPr lang="en" sz="2500" b="1" dirty="0">
                <a:solidFill>
                  <a:schemeClr val="accent3"/>
                </a:solidFill>
              </a:rPr>
              <a:t/>
            </a:r>
            <a:br>
              <a:rPr lang="en" sz="2500" b="1" dirty="0">
                <a:solidFill>
                  <a:schemeClr val="accent3"/>
                </a:solidFill>
              </a:rPr>
            </a:br>
            <a:r>
              <a:rPr lang="en" sz="1800" b="1" dirty="0">
                <a:solidFill>
                  <a:schemeClr val="accent3"/>
                </a:solidFill>
              </a:rPr>
              <a:t>Slide 2 of 3</a:t>
            </a:r>
            <a:endParaRPr sz="1800" b="1" dirty="0">
              <a:solidFill>
                <a:schemeClr val="accent3"/>
              </a:solidFill>
            </a:endParaRPr>
          </a:p>
        </p:txBody>
      </p:sp>
      <p:sp>
        <p:nvSpPr>
          <p:cNvPr id="222" name="Google Shape;222;p32"/>
          <p:cNvSpPr txBox="1"/>
          <p:nvPr/>
        </p:nvSpPr>
        <p:spPr>
          <a:xfrm>
            <a:off x="311700" y="4373400"/>
            <a:ext cx="1167000" cy="3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1"/>
                </a:solidFill>
                <a:latin typeface="Times New Roman"/>
                <a:ea typeface="Times New Roman"/>
                <a:cs typeface="Times New Roman"/>
                <a:sym typeface="Times New Roman"/>
              </a:rPr>
              <a:t>4 of 5</a:t>
            </a:r>
            <a:endParaRPr sz="1000">
              <a:solidFill>
                <a:schemeClr val="accent1"/>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3"/>
          <p:cNvSpPr txBox="1">
            <a:spLocks noGrp="1"/>
          </p:cNvSpPr>
          <p:nvPr>
            <p:ph type="title"/>
          </p:nvPr>
        </p:nvSpPr>
        <p:spPr>
          <a:xfrm>
            <a:off x="311700" y="30020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dirty="0">
                <a:solidFill>
                  <a:schemeClr val="accent3"/>
                </a:solidFill>
              </a:rPr>
              <a:t>Woodwind Instruments </a:t>
            </a:r>
            <a:r>
              <a:rPr lang="en" sz="2500" b="1" dirty="0">
                <a:solidFill>
                  <a:schemeClr val="accent3"/>
                </a:solidFill>
              </a:rPr>
              <a:t/>
            </a:r>
            <a:br>
              <a:rPr lang="en" sz="2500" b="1" dirty="0">
                <a:solidFill>
                  <a:schemeClr val="accent3"/>
                </a:solidFill>
              </a:rPr>
            </a:br>
            <a:r>
              <a:rPr lang="en" sz="1800" b="1" dirty="0">
                <a:solidFill>
                  <a:schemeClr val="accent3"/>
                </a:solidFill>
              </a:rPr>
              <a:t>Slide 3 of 3</a:t>
            </a:r>
            <a:endParaRPr sz="1800" dirty="0"/>
          </a:p>
        </p:txBody>
      </p:sp>
      <p:sp>
        <p:nvSpPr>
          <p:cNvPr id="228" name="Google Shape;228;p33"/>
          <p:cNvSpPr txBox="1"/>
          <p:nvPr/>
        </p:nvSpPr>
        <p:spPr>
          <a:xfrm>
            <a:off x="311700" y="4373400"/>
            <a:ext cx="1167000" cy="3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1"/>
                </a:solidFill>
                <a:latin typeface="Times New Roman"/>
                <a:ea typeface="Times New Roman"/>
                <a:cs typeface="Times New Roman"/>
                <a:sym typeface="Times New Roman"/>
              </a:rPr>
              <a:t>5 of 5</a:t>
            </a:r>
            <a:endParaRPr sz="1000">
              <a:solidFill>
                <a:schemeClr val="accent1"/>
              </a:solidFill>
              <a:latin typeface="Times New Roman"/>
              <a:ea typeface="Times New Roman"/>
              <a:cs typeface="Times New Roman"/>
              <a:sym typeface="Times New Roman"/>
            </a:endParaRPr>
          </a:p>
        </p:txBody>
      </p:sp>
      <p:sp>
        <p:nvSpPr>
          <p:cNvPr id="229" name="Google Shape;229;p33"/>
          <p:cNvSpPr txBox="1">
            <a:spLocks noGrp="1"/>
          </p:cNvSpPr>
          <p:nvPr>
            <p:ph type="body" idx="1"/>
          </p:nvPr>
        </p:nvSpPr>
        <p:spPr>
          <a:xfrm>
            <a:off x="181950" y="908000"/>
            <a:ext cx="8780100" cy="3603300"/>
          </a:xfrm>
          <a:prstGeom prst="rect">
            <a:avLst/>
          </a:prstGeom>
        </p:spPr>
        <p:txBody>
          <a:bodyPr spcFirstLastPara="1" wrap="square" lIns="91425" tIns="91425" rIns="91425" bIns="91425" anchor="t" anchorCtr="0">
            <a:noAutofit/>
          </a:bodyPr>
          <a:lstStyle/>
          <a:p>
            <a:pPr marL="457200" lvl="0" indent="-298450" algn="l" rtl="0">
              <a:lnSpc>
                <a:spcPct val="175000"/>
              </a:lnSpc>
              <a:spcBef>
                <a:spcPts val="1200"/>
              </a:spcBef>
              <a:spcAft>
                <a:spcPts val="0"/>
              </a:spcAft>
              <a:buClr>
                <a:srgbClr val="000000"/>
              </a:buClr>
              <a:buSzPts val="1100"/>
              <a:buFont typeface="Arial"/>
              <a:buChar char="●"/>
            </a:pPr>
            <a:r>
              <a:rPr lang="en" sz="1200" b="1">
                <a:solidFill>
                  <a:srgbClr val="000000"/>
                </a:solidFill>
                <a:latin typeface="Times New Roman"/>
                <a:ea typeface="Times New Roman"/>
                <a:cs typeface="Times New Roman"/>
                <a:sym typeface="Times New Roman"/>
              </a:rPr>
              <a:t>Consider using material to create a shield at the end of your instrument’s bell. The most recent research suggests nylon or pantyhose material as the best material to use. If using pantyhose, cut the foot-end of the hose to the size of your instrument’s bell and ensure that there are no holes across the hose. The more layers of hose used, the more effective this method is at containing large and small particles. This may not be necessary for flute instruments. Consult with your band director if you are unsure of whether to take this step. Recent research is still pending on the efficacy of this method </a:t>
            </a:r>
            <a:r>
              <a:rPr lang="en" sz="1200">
                <a:solidFill>
                  <a:srgbClr val="000000"/>
                </a:solidFill>
                <a:latin typeface="Times New Roman"/>
                <a:ea typeface="Times New Roman"/>
                <a:cs typeface="Times New Roman"/>
                <a:sym typeface="Times New Roman"/>
              </a:rPr>
              <a:t>(Spahn &amp; Richter,</a:t>
            </a:r>
            <a:br>
              <a:rPr lang="en" sz="1200">
                <a:solidFill>
                  <a:srgbClr val="000000"/>
                </a:solidFill>
                <a:latin typeface="Times New Roman"/>
                <a:ea typeface="Times New Roman"/>
                <a:cs typeface="Times New Roman"/>
                <a:sym typeface="Times New Roman"/>
              </a:rPr>
            </a:br>
            <a:r>
              <a:rPr lang="en" sz="1200">
                <a:solidFill>
                  <a:srgbClr val="000000"/>
                </a:solidFill>
                <a:latin typeface="Times New Roman"/>
                <a:ea typeface="Times New Roman"/>
                <a:cs typeface="Times New Roman"/>
                <a:sym typeface="Times New Roman"/>
              </a:rPr>
              <a:t>2020a; UK Association for Music Education, 2020; Willich, et al., 2020; Kähler &amp; Hain, 2020; Weaver, et al., 2020).</a:t>
            </a:r>
            <a:endParaRPr sz="1200">
              <a:solidFill>
                <a:srgbClr val="000000"/>
              </a:solidFill>
              <a:latin typeface="Times New Roman"/>
              <a:ea typeface="Times New Roman"/>
              <a:cs typeface="Times New Roman"/>
              <a:sym typeface="Times New Roman"/>
            </a:endParaRPr>
          </a:p>
          <a:p>
            <a:pPr marL="457200" lvl="0" indent="0" algn="l" rtl="0">
              <a:lnSpc>
                <a:spcPct val="150000"/>
              </a:lnSpc>
              <a:spcBef>
                <a:spcPts val="1200"/>
              </a:spcBef>
              <a:spcAft>
                <a:spcPts val="0"/>
              </a:spcAft>
              <a:buNone/>
            </a:pPr>
            <a:endParaRPr sz="1200" b="1">
              <a:solidFill>
                <a:srgbClr val="000000"/>
              </a:solidFill>
              <a:latin typeface="Times New Roman"/>
              <a:ea typeface="Times New Roman"/>
              <a:cs typeface="Times New Roman"/>
              <a:sym typeface="Times New Roman"/>
            </a:endParaRPr>
          </a:p>
          <a:p>
            <a:pPr marL="0" lvl="0" indent="0" algn="l" rtl="0">
              <a:spcBef>
                <a:spcPts val="1200"/>
              </a:spcBef>
              <a:spcAft>
                <a:spcPts val="1600"/>
              </a:spcAft>
              <a:buNone/>
            </a:pPr>
            <a:endParaRPr/>
          </a:p>
        </p:txBody>
      </p:sp>
      <p:pic>
        <p:nvPicPr>
          <p:cNvPr id="230" name="Google Shape;230;p33"/>
          <p:cNvPicPr preferRelativeResize="0"/>
          <p:nvPr/>
        </p:nvPicPr>
        <p:blipFill>
          <a:blip r:embed="rId3">
            <a:alphaModFix/>
          </a:blip>
          <a:stretch>
            <a:fillRect/>
          </a:stretch>
        </p:blipFill>
        <p:spPr>
          <a:xfrm>
            <a:off x="1597972" y="3112325"/>
            <a:ext cx="3974950" cy="1646275"/>
          </a:xfrm>
          <a:prstGeom prst="rect">
            <a:avLst/>
          </a:prstGeom>
          <a:noFill/>
          <a:ln>
            <a:noFill/>
          </a:ln>
        </p:spPr>
      </p:pic>
      <p:sp>
        <p:nvSpPr>
          <p:cNvPr id="231" name="Google Shape;231;p33"/>
          <p:cNvSpPr txBox="1"/>
          <p:nvPr/>
        </p:nvSpPr>
        <p:spPr>
          <a:xfrm>
            <a:off x="2051100" y="4616850"/>
            <a:ext cx="3068700" cy="2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u="sng">
                <a:latin typeface="Roboto"/>
                <a:ea typeface="Roboto"/>
                <a:cs typeface="Roboto"/>
                <a:sym typeface="Roboto"/>
                <a:hlinkClick r:id="rId4"/>
              </a:rPr>
              <a:t>https://www.edu.xunta.es/ftpserver/portal/S_EUROPEAS/MUSIC/woodwind002.jpg</a:t>
            </a:r>
            <a:r>
              <a:rPr lang="en" sz="600">
                <a:latin typeface="Roboto"/>
                <a:ea typeface="Roboto"/>
                <a:cs typeface="Roboto"/>
                <a:sym typeface="Roboto"/>
              </a:rPr>
              <a:t> </a:t>
            </a:r>
            <a:endParaRPr sz="600">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4"/>
          <p:cNvSpPr txBox="1">
            <a:spLocks noGrp="1"/>
          </p:cNvSpPr>
          <p:nvPr>
            <p:ph type="body" idx="1"/>
          </p:nvPr>
        </p:nvSpPr>
        <p:spPr>
          <a:xfrm>
            <a:off x="221050" y="974225"/>
            <a:ext cx="4151100" cy="3487800"/>
          </a:xfrm>
          <a:prstGeom prst="rect">
            <a:avLst/>
          </a:prstGeom>
        </p:spPr>
        <p:txBody>
          <a:bodyPr spcFirstLastPara="1" wrap="square" lIns="91425" tIns="91425" rIns="91425" bIns="91425" anchor="t" anchorCtr="0">
            <a:noAutofit/>
          </a:bodyPr>
          <a:lstStyle/>
          <a:p>
            <a:pPr marL="457200" lvl="0" indent="-298450" algn="l" rtl="0">
              <a:lnSpc>
                <a:spcPct val="175000"/>
              </a:lnSpc>
              <a:spcBef>
                <a:spcPts val="1200"/>
              </a:spcBef>
              <a:spcAft>
                <a:spcPts val="0"/>
              </a:spcAft>
              <a:buClr>
                <a:srgbClr val="000000"/>
              </a:buClr>
              <a:buSzPts val="1100"/>
              <a:buFont typeface="Arial"/>
              <a:buChar char="●"/>
            </a:pPr>
            <a:r>
              <a:rPr lang="en" sz="1200" b="1">
                <a:solidFill>
                  <a:srgbClr val="000000"/>
                </a:solidFill>
                <a:latin typeface="Times New Roman"/>
                <a:ea typeface="Times New Roman"/>
                <a:cs typeface="Times New Roman"/>
                <a:sym typeface="Times New Roman"/>
              </a:rPr>
              <a:t>Do not share music or folders, music stands, mouthpieces, valve oil, slide grease, mutes, or any other instrument-specific equipment </a:t>
            </a:r>
            <a:r>
              <a:rPr lang="en" sz="1200">
                <a:solidFill>
                  <a:srgbClr val="000000"/>
                </a:solidFill>
                <a:latin typeface="Times New Roman"/>
                <a:ea typeface="Times New Roman"/>
                <a:cs typeface="Times New Roman"/>
                <a:sym typeface="Times New Roman"/>
              </a:rPr>
              <a:t>(Spahn &amp; Richter, 2020a; UK Association for Music Education, 2020; Indiana State Department of Health, et al., 2020; ISBE &amp; IDPH, 2020; NFHS &amp; NAfME, 2020)</a:t>
            </a:r>
            <a:endParaRPr sz="1200">
              <a:solidFill>
                <a:srgbClr val="000000"/>
              </a:solidFill>
              <a:latin typeface="Times New Roman"/>
              <a:ea typeface="Times New Roman"/>
              <a:cs typeface="Times New Roman"/>
              <a:sym typeface="Times New Roman"/>
            </a:endParaRPr>
          </a:p>
          <a:p>
            <a:pPr marL="0" lvl="0" indent="0" algn="l" rtl="0">
              <a:spcBef>
                <a:spcPts val="1200"/>
              </a:spcBef>
              <a:spcAft>
                <a:spcPts val="1600"/>
              </a:spcAft>
              <a:buNone/>
            </a:pPr>
            <a:endParaRPr/>
          </a:p>
        </p:txBody>
      </p:sp>
      <p:sp>
        <p:nvSpPr>
          <p:cNvPr id="237" name="Google Shape;237;p34"/>
          <p:cNvSpPr txBox="1">
            <a:spLocks noGrp="1"/>
          </p:cNvSpPr>
          <p:nvPr>
            <p:ph type="body" idx="2"/>
          </p:nvPr>
        </p:nvSpPr>
        <p:spPr>
          <a:xfrm>
            <a:off x="4572000" y="974225"/>
            <a:ext cx="3924000" cy="3339000"/>
          </a:xfrm>
          <a:prstGeom prst="rect">
            <a:avLst/>
          </a:prstGeom>
        </p:spPr>
        <p:txBody>
          <a:bodyPr spcFirstLastPara="1" wrap="square" lIns="91425" tIns="91425" rIns="91425" bIns="91425" anchor="t" anchorCtr="0">
            <a:noAutofit/>
          </a:bodyPr>
          <a:lstStyle/>
          <a:p>
            <a:pPr marL="457200" lvl="0" indent="-298450" algn="l" rtl="0">
              <a:lnSpc>
                <a:spcPct val="175000"/>
              </a:lnSpc>
              <a:spcBef>
                <a:spcPts val="1200"/>
              </a:spcBef>
              <a:spcAft>
                <a:spcPts val="0"/>
              </a:spcAft>
              <a:buClr>
                <a:srgbClr val="000000"/>
              </a:buClr>
              <a:buSzPts val="1100"/>
              <a:buFont typeface="Arial"/>
              <a:buChar char="●"/>
            </a:pPr>
            <a:r>
              <a:rPr lang="en" sz="1200" b="1">
                <a:solidFill>
                  <a:srgbClr val="000000"/>
                </a:solidFill>
                <a:latin typeface="Times New Roman"/>
                <a:ea typeface="Times New Roman"/>
                <a:cs typeface="Times New Roman"/>
                <a:sym typeface="Times New Roman"/>
              </a:rPr>
              <a:t>6 feet (2 meters) of radial distancing is sufficient for all brass instruments, with the exception of trombones. An additional 3 feet (1 meter) of radial distance is required for trombones to accommodate for full extension of the main slide </a:t>
            </a:r>
            <a:r>
              <a:rPr lang="en" sz="1200">
                <a:solidFill>
                  <a:srgbClr val="000000"/>
                </a:solidFill>
                <a:latin typeface="Times New Roman"/>
                <a:ea typeface="Times New Roman"/>
                <a:cs typeface="Times New Roman"/>
                <a:sym typeface="Times New Roman"/>
              </a:rPr>
              <a:t>(UK Association for Music Education, 2020; Willich, et al., 2020; Hamner, et al, 2020; Kähler &amp; Hain, 2020; Weaver, et al., 2020).</a:t>
            </a:r>
            <a:endParaRPr sz="1200" b="1">
              <a:solidFill>
                <a:srgbClr val="000000"/>
              </a:solidFill>
              <a:latin typeface="Times New Roman"/>
              <a:ea typeface="Times New Roman"/>
              <a:cs typeface="Times New Roman"/>
              <a:sym typeface="Times New Roman"/>
            </a:endParaRPr>
          </a:p>
          <a:p>
            <a:pPr marL="0" lvl="0" indent="0" algn="l" rtl="0">
              <a:lnSpc>
                <a:spcPct val="150000"/>
              </a:lnSpc>
              <a:spcBef>
                <a:spcPts val="1200"/>
              </a:spcBef>
              <a:spcAft>
                <a:spcPts val="0"/>
              </a:spcAft>
              <a:buNone/>
            </a:pPr>
            <a:endParaRPr sz="1200" b="1">
              <a:solidFill>
                <a:srgbClr val="000000"/>
              </a:solidFill>
              <a:latin typeface="Times New Roman"/>
              <a:ea typeface="Times New Roman"/>
              <a:cs typeface="Times New Roman"/>
              <a:sym typeface="Times New Roman"/>
            </a:endParaRPr>
          </a:p>
          <a:p>
            <a:pPr marL="0" lvl="0" indent="0" algn="l" rtl="0">
              <a:lnSpc>
                <a:spcPct val="150000"/>
              </a:lnSpc>
              <a:spcBef>
                <a:spcPts val="1200"/>
              </a:spcBef>
              <a:spcAft>
                <a:spcPts val="0"/>
              </a:spcAft>
              <a:buNone/>
            </a:pPr>
            <a:endParaRPr sz="1200" b="1">
              <a:solidFill>
                <a:srgbClr val="000000"/>
              </a:solidFill>
              <a:latin typeface="Times New Roman"/>
              <a:ea typeface="Times New Roman"/>
              <a:cs typeface="Times New Roman"/>
              <a:sym typeface="Times New Roman"/>
            </a:endParaRPr>
          </a:p>
          <a:p>
            <a:pPr marL="0" lvl="0" indent="0" algn="l" rtl="0">
              <a:spcBef>
                <a:spcPts val="1200"/>
              </a:spcBef>
              <a:spcAft>
                <a:spcPts val="1600"/>
              </a:spcAft>
              <a:buNone/>
            </a:pPr>
            <a:endParaRPr/>
          </a:p>
        </p:txBody>
      </p:sp>
      <p:sp>
        <p:nvSpPr>
          <p:cNvPr id="238" name="Google Shape;238;p34"/>
          <p:cNvSpPr txBox="1">
            <a:spLocks noGrp="1"/>
          </p:cNvSpPr>
          <p:nvPr>
            <p:ph type="title"/>
          </p:nvPr>
        </p:nvSpPr>
        <p:spPr>
          <a:xfrm>
            <a:off x="311700" y="366425"/>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u="sng" dirty="0"/>
              <a:t>Brass Instruments </a:t>
            </a:r>
            <a:r>
              <a:rPr lang="en" sz="2500" dirty="0"/>
              <a:t/>
            </a:r>
            <a:br>
              <a:rPr lang="en" sz="2500" dirty="0"/>
            </a:br>
            <a:r>
              <a:rPr lang="en" sz="1800" dirty="0"/>
              <a:t>Slide 1 of 4</a:t>
            </a:r>
            <a:endParaRPr sz="1800" dirty="0"/>
          </a:p>
        </p:txBody>
      </p:sp>
      <p:sp>
        <p:nvSpPr>
          <p:cNvPr id="239" name="Google Shape;239;p34"/>
          <p:cNvSpPr txBox="1"/>
          <p:nvPr/>
        </p:nvSpPr>
        <p:spPr>
          <a:xfrm>
            <a:off x="8203800" y="4701600"/>
            <a:ext cx="9402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1"/>
                </a:solidFill>
                <a:latin typeface="Times New Roman"/>
                <a:ea typeface="Times New Roman"/>
                <a:cs typeface="Times New Roman"/>
                <a:sym typeface="Times New Roman"/>
              </a:rPr>
              <a:t>1-2 of 5</a:t>
            </a:r>
            <a:endParaRPr sz="1000">
              <a:solidFill>
                <a:schemeClr val="accent1"/>
              </a:solidFill>
              <a:latin typeface="Times New Roman"/>
              <a:ea typeface="Times New Roman"/>
              <a:cs typeface="Times New Roman"/>
              <a:sym typeface="Times New Roman"/>
            </a:endParaRPr>
          </a:p>
        </p:txBody>
      </p:sp>
      <p:pic>
        <p:nvPicPr>
          <p:cNvPr id="240" name="Google Shape;240;p34"/>
          <p:cNvPicPr preferRelativeResize="0"/>
          <p:nvPr/>
        </p:nvPicPr>
        <p:blipFill>
          <a:blip r:embed="rId5">
            <a:alphaModFix amt="85000"/>
          </a:blip>
          <a:stretch>
            <a:fillRect/>
          </a:stretch>
        </p:blipFill>
        <p:spPr>
          <a:xfrm>
            <a:off x="1251735" y="3311625"/>
            <a:ext cx="2013656" cy="1610925"/>
          </a:xfrm>
          <a:prstGeom prst="rect">
            <a:avLst/>
          </a:prstGeom>
          <a:noFill/>
          <a:ln>
            <a:noFill/>
          </a:ln>
        </p:spPr>
      </p:pic>
      <p:pic>
        <p:nvPicPr>
          <p:cNvPr id="2" name="Recorded Sound">
            <a:hlinkClick r:id="" action="ppaction://media"/>
            <a:extLst>
              <a:ext uri="{FF2B5EF4-FFF2-40B4-BE49-F238E27FC236}">
                <a16:creationId xmlns:a16="http://schemas.microsoft.com/office/drawing/2014/main" id="{65E68114-D09B-4AE1-A513-6FDE757455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72144" y="4701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5"/>
          <p:cNvSpPr txBox="1">
            <a:spLocks noGrp="1"/>
          </p:cNvSpPr>
          <p:nvPr>
            <p:ph type="body" idx="1"/>
          </p:nvPr>
        </p:nvSpPr>
        <p:spPr>
          <a:xfrm>
            <a:off x="181950" y="923700"/>
            <a:ext cx="8780100" cy="3603300"/>
          </a:xfrm>
          <a:prstGeom prst="rect">
            <a:avLst/>
          </a:prstGeom>
        </p:spPr>
        <p:txBody>
          <a:bodyPr spcFirstLastPara="1" wrap="square" lIns="91425" tIns="91425" rIns="91425" bIns="91425" anchor="t" anchorCtr="0">
            <a:noAutofit/>
          </a:bodyPr>
          <a:lstStyle/>
          <a:p>
            <a:pPr marL="457200" lvl="0" indent="-298450" algn="l" rtl="0">
              <a:lnSpc>
                <a:spcPct val="175000"/>
              </a:lnSpc>
              <a:spcBef>
                <a:spcPts val="0"/>
              </a:spcBef>
              <a:spcAft>
                <a:spcPts val="0"/>
              </a:spcAft>
              <a:buClr>
                <a:srgbClr val="000000"/>
              </a:buClr>
              <a:buSzPts val="1100"/>
              <a:buFont typeface="Arial"/>
              <a:buChar char="●"/>
            </a:pPr>
            <a:r>
              <a:rPr lang="en" sz="1200" b="1" dirty="0">
                <a:solidFill>
                  <a:srgbClr val="000000"/>
                </a:solidFill>
                <a:latin typeface="Times New Roman"/>
                <a:ea typeface="Times New Roman"/>
                <a:cs typeface="Times New Roman"/>
                <a:sym typeface="Times New Roman"/>
              </a:rPr>
              <a:t>Properly wear a face mask when not playing your instrument. When playing, simply slide the mask down onto your chin so that it is not covering your mouth or nose. When not playing (while the director is instructing, during rehearsal breaks, or any longer period of time when not playing) return to properly wearing the mask. Masks do not need to be worn for short periods of rest during music-making but do consider wearing during more extended passages of resting </a:t>
            </a:r>
            <a:r>
              <a:rPr lang="en" sz="1200" dirty="0">
                <a:solidFill>
                  <a:srgbClr val="000000"/>
                </a:solidFill>
                <a:latin typeface="Times New Roman"/>
                <a:ea typeface="Times New Roman"/>
                <a:cs typeface="Times New Roman"/>
                <a:sym typeface="Times New Roman"/>
              </a:rPr>
              <a:t>(West Point Research Center, 2020; Willich, et al., 2020; Clase, et al., 2020; Zhang, et al., 2020; Hamner, et al, 2020; Helfgott, 2020; Chu, et al., 2020; Weaver, et al., 2020; ISBE &amp; IDPH, 2020). </a:t>
            </a:r>
            <a:r>
              <a:rPr lang="en" sz="1200" b="1" dirty="0">
                <a:solidFill>
                  <a:srgbClr val="000000"/>
                </a:solidFill>
                <a:latin typeface="Times New Roman"/>
                <a:ea typeface="Times New Roman"/>
                <a:cs typeface="Times New Roman"/>
                <a:sym typeface="Times New Roman"/>
              </a:rPr>
              <a:t>Consider having a face mask that you use while playing. Cut a small slit into this mask into which you can place your instrument’s mouthpiece while playing. When playing with a mask on, ensure that the mask still sits properly on your nose and upper cheeks. Recent research is still pending on the efficacy of this method</a:t>
            </a:r>
            <a:r>
              <a:rPr lang="en" sz="1200" b="1" dirty="0">
                <a:solidFill>
                  <a:srgbClr val="000000"/>
                </a:solidFill>
                <a:latin typeface="Arial"/>
                <a:ea typeface="Arial"/>
                <a:cs typeface="Arial"/>
                <a:sym typeface="Arial"/>
              </a:rPr>
              <a:t> </a:t>
            </a:r>
            <a:r>
              <a:rPr lang="en" sz="1200" dirty="0">
                <a:solidFill>
                  <a:srgbClr val="000000"/>
                </a:solidFill>
                <a:latin typeface="Times New Roman"/>
                <a:ea typeface="Times New Roman"/>
                <a:cs typeface="Times New Roman"/>
                <a:sym typeface="Times New Roman"/>
              </a:rPr>
              <a:t>(Weaver, et al., 2020).</a:t>
            </a:r>
            <a:endParaRPr sz="1200" dirty="0">
              <a:solidFill>
                <a:srgbClr val="000000"/>
              </a:solidFill>
              <a:latin typeface="Times New Roman"/>
              <a:ea typeface="Times New Roman"/>
              <a:cs typeface="Times New Roman"/>
              <a:sym typeface="Times New Roman"/>
            </a:endParaRPr>
          </a:p>
          <a:p>
            <a:pPr marL="457200" lvl="0" indent="0" algn="l" rtl="0">
              <a:lnSpc>
                <a:spcPct val="150000"/>
              </a:lnSpc>
              <a:spcBef>
                <a:spcPts val="1200"/>
              </a:spcBef>
              <a:spcAft>
                <a:spcPts val="0"/>
              </a:spcAft>
              <a:buNone/>
            </a:pPr>
            <a:endParaRPr sz="1200" b="1" dirty="0">
              <a:solidFill>
                <a:srgbClr val="000000"/>
              </a:solidFill>
              <a:latin typeface="Times New Roman"/>
              <a:ea typeface="Times New Roman"/>
              <a:cs typeface="Times New Roman"/>
              <a:sym typeface="Times New Roman"/>
            </a:endParaRPr>
          </a:p>
          <a:p>
            <a:pPr marL="0" lvl="0" indent="0" algn="l" rtl="0">
              <a:spcBef>
                <a:spcPts val="1200"/>
              </a:spcBef>
              <a:spcAft>
                <a:spcPts val="1600"/>
              </a:spcAft>
              <a:buNone/>
            </a:pPr>
            <a:endParaRPr dirty="0"/>
          </a:p>
        </p:txBody>
      </p:sp>
      <p:sp>
        <p:nvSpPr>
          <p:cNvPr id="246" name="Google Shape;246;p35"/>
          <p:cNvSpPr txBox="1">
            <a:spLocks noGrp="1"/>
          </p:cNvSpPr>
          <p:nvPr>
            <p:ph type="title"/>
          </p:nvPr>
        </p:nvSpPr>
        <p:spPr>
          <a:xfrm>
            <a:off x="311700" y="31590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u="sng" dirty="0"/>
              <a:t>Brass Instruments </a:t>
            </a:r>
            <a:r>
              <a:rPr lang="en" sz="2500" dirty="0"/>
              <a:t/>
            </a:r>
            <a:br>
              <a:rPr lang="en" sz="2500" dirty="0"/>
            </a:br>
            <a:r>
              <a:rPr lang="en" sz="1800" dirty="0"/>
              <a:t>Slide 2 of 4</a:t>
            </a:r>
            <a:endParaRPr sz="1800" dirty="0"/>
          </a:p>
        </p:txBody>
      </p:sp>
      <p:sp>
        <p:nvSpPr>
          <p:cNvPr id="247" name="Google Shape;247;p35"/>
          <p:cNvSpPr txBox="1"/>
          <p:nvPr/>
        </p:nvSpPr>
        <p:spPr>
          <a:xfrm>
            <a:off x="311700" y="4373400"/>
            <a:ext cx="1167000" cy="3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1"/>
                </a:solidFill>
                <a:latin typeface="Times New Roman"/>
                <a:ea typeface="Times New Roman"/>
                <a:cs typeface="Times New Roman"/>
                <a:sym typeface="Times New Roman"/>
              </a:rPr>
              <a:t>3 of 5</a:t>
            </a:r>
            <a:endParaRPr sz="1000">
              <a:solidFill>
                <a:schemeClr val="accent1"/>
              </a:solidFill>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6"/>
          <p:cNvSpPr txBox="1">
            <a:spLocks noGrp="1"/>
          </p:cNvSpPr>
          <p:nvPr>
            <p:ph type="title"/>
          </p:nvPr>
        </p:nvSpPr>
        <p:spPr>
          <a:xfrm>
            <a:off x="311700" y="31590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u="sng" dirty="0"/>
              <a:t>Brass Instruments </a:t>
            </a:r>
            <a:r>
              <a:rPr lang="en" sz="2500" dirty="0"/>
              <a:t/>
            </a:r>
            <a:br>
              <a:rPr lang="en" sz="2500" dirty="0"/>
            </a:br>
            <a:r>
              <a:rPr lang="en" sz="1800" dirty="0"/>
              <a:t>Slide 3 of 4</a:t>
            </a:r>
            <a:endParaRPr sz="2400" b="1" dirty="0">
              <a:solidFill>
                <a:schemeClr val="accent3"/>
              </a:solidFill>
            </a:endParaRPr>
          </a:p>
        </p:txBody>
      </p:sp>
      <p:sp>
        <p:nvSpPr>
          <p:cNvPr id="253" name="Google Shape;253;p36"/>
          <p:cNvSpPr txBox="1"/>
          <p:nvPr/>
        </p:nvSpPr>
        <p:spPr>
          <a:xfrm>
            <a:off x="311700" y="4373400"/>
            <a:ext cx="1167000" cy="3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1"/>
                </a:solidFill>
                <a:latin typeface="Times New Roman"/>
                <a:ea typeface="Times New Roman"/>
                <a:cs typeface="Times New Roman"/>
                <a:sym typeface="Times New Roman"/>
              </a:rPr>
              <a:t>4 of 5</a:t>
            </a:r>
            <a:endParaRPr sz="1000">
              <a:solidFill>
                <a:schemeClr val="accent1"/>
              </a:solidFill>
              <a:latin typeface="Times New Roman"/>
              <a:ea typeface="Times New Roman"/>
              <a:cs typeface="Times New Roman"/>
              <a:sym typeface="Times New Roman"/>
            </a:endParaRPr>
          </a:p>
        </p:txBody>
      </p:sp>
      <p:sp>
        <p:nvSpPr>
          <p:cNvPr id="254" name="Google Shape;254;p36"/>
          <p:cNvSpPr txBox="1">
            <a:spLocks noGrp="1"/>
          </p:cNvSpPr>
          <p:nvPr>
            <p:ph type="body" idx="1"/>
          </p:nvPr>
        </p:nvSpPr>
        <p:spPr>
          <a:xfrm>
            <a:off x="181950" y="923700"/>
            <a:ext cx="8780100" cy="3603300"/>
          </a:xfrm>
          <a:prstGeom prst="rect">
            <a:avLst/>
          </a:prstGeom>
        </p:spPr>
        <p:txBody>
          <a:bodyPr spcFirstLastPara="1" wrap="square" lIns="91425" tIns="91425" rIns="91425" bIns="91425" anchor="t" anchorCtr="0">
            <a:noAutofit/>
          </a:bodyPr>
          <a:lstStyle/>
          <a:p>
            <a:pPr marL="457200" lvl="0" indent="-298450" algn="l" rtl="0">
              <a:lnSpc>
                <a:spcPct val="175000"/>
              </a:lnSpc>
              <a:spcBef>
                <a:spcPts val="1200"/>
              </a:spcBef>
              <a:spcAft>
                <a:spcPts val="0"/>
              </a:spcAft>
              <a:buClr>
                <a:srgbClr val="000000"/>
              </a:buClr>
              <a:buSzPts val="1100"/>
              <a:buFont typeface="Arial"/>
              <a:buChar char="●"/>
            </a:pPr>
            <a:r>
              <a:rPr lang="en" sz="1200" b="1">
                <a:solidFill>
                  <a:srgbClr val="000000"/>
                </a:solidFill>
                <a:latin typeface="Times New Roman"/>
                <a:ea typeface="Times New Roman"/>
                <a:cs typeface="Times New Roman"/>
                <a:sym typeface="Times New Roman"/>
              </a:rPr>
              <a:t>Do not drain any condensation from your instrument onto the floor. Use a small absorbent cloth that you wash regularly or use an absorbent, disposable pad that you can drain your instrument’s condensation on to. Do not share these absorbent materials with anyone else; dispose of any non-reusable products at the conclusion of rehearsal. Do not blow the condensation out of your instrument’s spit valves; simply drain what comes out from the instrument when the valve is released. When possible, do not drain condensation while at your seat, and instead wait to do so at your instrument’s case at the conclusion of rehearsal or during breaks. If your instrument requires draining while playing, avoid doing so frequently during rehearsal </a:t>
            </a:r>
            <a:r>
              <a:rPr lang="en" sz="1200">
                <a:solidFill>
                  <a:srgbClr val="000000"/>
                </a:solidFill>
                <a:latin typeface="Times New Roman"/>
                <a:ea typeface="Times New Roman"/>
                <a:cs typeface="Times New Roman"/>
                <a:sym typeface="Times New Roman"/>
              </a:rPr>
              <a:t>(Spahn &amp; Richter, 2020a; UK Association for Music Education, 2020; West Point Research Center, 2020; Lebrecht, 2020; Willich, et al., 2020).</a:t>
            </a:r>
            <a:endParaRPr sz="1200" b="1">
              <a:solidFill>
                <a:srgbClr val="000000"/>
              </a:solidFill>
              <a:latin typeface="Times New Roman"/>
              <a:ea typeface="Times New Roman"/>
              <a:cs typeface="Times New Roman"/>
              <a:sym typeface="Times New Roman"/>
            </a:endParaRPr>
          </a:p>
          <a:p>
            <a:pPr marL="457200" lvl="0" indent="0" algn="l" rtl="0">
              <a:lnSpc>
                <a:spcPct val="150000"/>
              </a:lnSpc>
              <a:spcBef>
                <a:spcPts val="1200"/>
              </a:spcBef>
              <a:spcAft>
                <a:spcPts val="0"/>
              </a:spcAft>
              <a:buNone/>
            </a:pPr>
            <a:endParaRPr sz="1200" b="1">
              <a:solidFill>
                <a:srgbClr val="000000"/>
              </a:solidFill>
              <a:latin typeface="Times New Roman"/>
              <a:ea typeface="Times New Roman"/>
              <a:cs typeface="Times New Roman"/>
              <a:sym typeface="Times New Roman"/>
            </a:endParaRPr>
          </a:p>
          <a:p>
            <a:pPr marL="0" lvl="0" indent="0" algn="l" rtl="0">
              <a:spcBef>
                <a:spcPts val="1200"/>
              </a:spcBef>
              <a:spcAft>
                <a:spcPts val="160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7"/>
          <p:cNvSpPr txBox="1">
            <a:spLocks noGrp="1"/>
          </p:cNvSpPr>
          <p:nvPr>
            <p:ph type="title"/>
          </p:nvPr>
        </p:nvSpPr>
        <p:spPr>
          <a:xfrm>
            <a:off x="311700" y="31590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u="sng" dirty="0"/>
              <a:t>Brass Instruments </a:t>
            </a:r>
            <a:r>
              <a:rPr lang="en" sz="2500" dirty="0"/>
              <a:t/>
            </a:r>
            <a:br>
              <a:rPr lang="en" sz="2500" dirty="0"/>
            </a:br>
            <a:r>
              <a:rPr lang="en" sz="1800" dirty="0"/>
              <a:t>Slide 4 of 4</a:t>
            </a:r>
            <a:endParaRPr sz="1800" b="1" dirty="0">
              <a:solidFill>
                <a:schemeClr val="accent3"/>
              </a:solidFill>
            </a:endParaRPr>
          </a:p>
        </p:txBody>
      </p:sp>
      <p:sp>
        <p:nvSpPr>
          <p:cNvPr id="260" name="Google Shape;260;p37"/>
          <p:cNvSpPr txBox="1"/>
          <p:nvPr/>
        </p:nvSpPr>
        <p:spPr>
          <a:xfrm>
            <a:off x="311700" y="4373400"/>
            <a:ext cx="1167000" cy="3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1"/>
                </a:solidFill>
                <a:latin typeface="Times New Roman"/>
                <a:ea typeface="Times New Roman"/>
                <a:cs typeface="Times New Roman"/>
                <a:sym typeface="Times New Roman"/>
              </a:rPr>
              <a:t>5 of 5</a:t>
            </a:r>
            <a:endParaRPr sz="1000">
              <a:solidFill>
                <a:schemeClr val="accent1"/>
              </a:solidFill>
              <a:latin typeface="Times New Roman"/>
              <a:ea typeface="Times New Roman"/>
              <a:cs typeface="Times New Roman"/>
              <a:sym typeface="Times New Roman"/>
            </a:endParaRPr>
          </a:p>
        </p:txBody>
      </p:sp>
      <p:sp>
        <p:nvSpPr>
          <p:cNvPr id="261" name="Google Shape;261;p37"/>
          <p:cNvSpPr txBox="1">
            <a:spLocks noGrp="1"/>
          </p:cNvSpPr>
          <p:nvPr>
            <p:ph type="body" idx="1"/>
          </p:nvPr>
        </p:nvSpPr>
        <p:spPr>
          <a:xfrm>
            <a:off x="181950" y="923700"/>
            <a:ext cx="8780100" cy="3603300"/>
          </a:xfrm>
          <a:prstGeom prst="rect">
            <a:avLst/>
          </a:prstGeom>
        </p:spPr>
        <p:txBody>
          <a:bodyPr spcFirstLastPara="1" wrap="square" lIns="91425" tIns="91425" rIns="91425" bIns="91425" anchor="t" anchorCtr="0">
            <a:noAutofit/>
          </a:bodyPr>
          <a:lstStyle/>
          <a:p>
            <a:pPr marL="457200" lvl="0" indent="-298450" algn="l" rtl="0">
              <a:lnSpc>
                <a:spcPct val="175000"/>
              </a:lnSpc>
              <a:spcBef>
                <a:spcPts val="1200"/>
              </a:spcBef>
              <a:spcAft>
                <a:spcPts val="0"/>
              </a:spcAft>
              <a:buClr>
                <a:srgbClr val="000000"/>
              </a:buClr>
              <a:buSzPts val="1100"/>
              <a:buFont typeface="Arial"/>
              <a:buChar char="●"/>
            </a:pPr>
            <a:r>
              <a:rPr lang="en" sz="1200" b="1">
                <a:solidFill>
                  <a:srgbClr val="000000"/>
                </a:solidFill>
                <a:latin typeface="Times New Roman"/>
                <a:ea typeface="Times New Roman"/>
                <a:cs typeface="Times New Roman"/>
                <a:sym typeface="Times New Roman"/>
              </a:rPr>
              <a:t>Consider using material to create a shield at the end of your instrument’s bell. The most recent research suggests nylon or pantyhose material as the best material to use. If using pantyhose, cut the foot-end of the hose to the size of your instrument’s bell and ensure that there are no holes across the hose. The more layers of hose used, the more effective this method is at containing large and small particles. This is not necessary for flute instruments. Consult with your band director if you are unsure of whether to take this step. Recent research is still pending on the efficacy of this method </a:t>
            </a:r>
            <a:r>
              <a:rPr lang="en" sz="1200">
                <a:solidFill>
                  <a:srgbClr val="000000"/>
                </a:solidFill>
                <a:latin typeface="Times New Roman"/>
                <a:ea typeface="Times New Roman"/>
                <a:cs typeface="Times New Roman"/>
                <a:sym typeface="Times New Roman"/>
              </a:rPr>
              <a:t>(Spahn &amp; Richter, 2020a; UK Association for Music Education, 2020; Willich, et al., 2020; Kähler &amp; Hain, 2020; Weaver, et al., 2020).</a:t>
            </a:r>
            <a:endParaRPr sz="1200" b="1">
              <a:solidFill>
                <a:srgbClr val="000000"/>
              </a:solidFill>
              <a:latin typeface="Times New Roman"/>
              <a:ea typeface="Times New Roman"/>
              <a:cs typeface="Times New Roman"/>
              <a:sym typeface="Times New Roman"/>
            </a:endParaRPr>
          </a:p>
          <a:p>
            <a:pPr marL="457200" lvl="0" indent="0" algn="l" rtl="0">
              <a:lnSpc>
                <a:spcPct val="150000"/>
              </a:lnSpc>
              <a:spcBef>
                <a:spcPts val="1200"/>
              </a:spcBef>
              <a:spcAft>
                <a:spcPts val="0"/>
              </a:spcAft>
              <a:buNone/>
            </a:pPr>
            <a:endParaRPr sz="1200" b="1">
              <a:solidFill>
                <a:srgbClr val="000000"/>
              </a:solidFill>
              <a:latin typeface="Times New Roman"/>
              <a:ea typeface="Times New Roman"/>
              <a:cs typeface="Times New Roman"/>
              <a:sym typeface="Times New Roman"/>
            </a:endParaRPr>
          </a:p>
          <a:p>
            <a:pPr marL="0" lvl="0" indent="0" algn="l" rtl="0">
              <a:spcBef>
                <a:spcPts val="1200"/>
              </a:spcBef>
              <a:spcAft>
                <a:spcPts val="160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8"/>
          <p:cNvSpPr txBox="1">
            <a:spLocks noGrp="1"/>
          </p:cNvSpPr>
          <p:nvPr>
            <p:ph type="title"/>
          </p:nvPr>
        </p:nvSpPr>
        <p:spPr>
          <a:xfrm>
            <a:off x="311700" y="31590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dirty="0">
                <a:solidFill>
                  <a:schemeClr val="accent3"/>
                </a:solidFill>
              </a:rPr>
              <a:t>Percussion &amp; Keyboard Instruments </a:t>
            </a:r>
            <a:r>
              <a:rPr lang="en" sz="2500" b="1" dirty="0">
                <a:solidFill>
                  <a:schemeClr val="accent3"/>
                </a:solidFill>
              </a:rPr>
              <a:t/>
            </a:r>
            <a:br>
              <a:rPr lang="en" sz="2500" b="1" dirty="0">
                <a:solidFill>
                  <a:schemeClr val="accent3"/>
                </a:solidFill>
              </a:rPr>
            </a:br>
            <a:r>
              <a:rPr lang="en" sz="1800" b="1" dirty="0">
                <a:solidFill>
                  <a:schemeClr val="accent3"/>
                </a:solidFill>
              </a:rPr>
              <a:t>Slide 1 of 3</a:t>
            </a:r>
            <a:endParaRPr sz="1800" b="1" dirty="0">
              <a:solidFill>
                <a:schemeClr val="accent3"/>
              </a:solidFill>
            </a:endParaRPr>
          </a:p>
        </p:txBody>
      </p:sp>
      <p:sp>
        <p:nvSpPr>
          <p:cNvPr id="267" name="Google Shape;267;p38"/>
          <p:cNvSpPr txBox="1"/>
          <p:nvPr/>
        </p:nvSpPr>
        <p:spPr>
          <a:xfrm>
            <a:off x="311700" y="4373400"/>
            <a:ext cx="1167000" cy="3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1"/>
                </a:solidFill>
                <a:latin typeface="Times New Roman"/>
                <a:ea typeface="Times New Roman"/>
                <a:cs typeface="Times New Roman"/>
                <a:sym typeface="Times New Roman"/>
              </a:rPr>
              <a:t>1-2 of 6</a:t>
            </a:r>
            <a:endParaRPr sz="1000">
              <a:solidFill>
                <a:schemeClr val="accent1"/>
              </a:solidFill>
              <a:latin typeface="Times New Roman"/>
              <a:ea typeface="Times New Roman"/>
              <a:cs typeface="Times New Roman"/>
              <a:sym typeface="Times New Roman"/>
            </a:endParaRPr>
          </a:p>
        </p:txBody>
      </p:sp>
      <p:sp>
        <p:nvSpPr>
          <p:cNvPr id="268" name="Google Shape;268;p38"/>
          <p:cNvSpPr txBox="1">
            <a:spLocks noGrp="1"/>
          </p:cNvSpPr>
          <p:nvPr>
            <p:ph type="body" idx="1"/>
          </p:nvPr>
        </p:nvSpPr>
        <p:spPr>
          <a:xfrm>
            <a:off x="181950" y="923700"/>
            <a:ext cx="8780100" cy="36033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1200"/>
              </a:spcBef>
              <a:spcAft>
                <a:spcPts val="0"/>
              </a:spcAft>
              <a:buClr>
                <a:srgbClr val="000000"/>
              </a:buClr>
              <a:buSzPts val="1100"/>
              <a:buFont typeface="Arial"/>
              <a:buChar char="●"/>
            </a:pPr>
            <a:r>
              <a:rPr lang="en" sz="1200" b="1">
                <a:solidFill>
                  <a:srgbClr val="000000"/>
                </a:solidFill>
                <a:latin typeface="Times New Roman"/>
                <a:ea typeface="Times New Roman"/>
                <a:cs typeface="Times New Roman"/>
                <a:sym typeface="Times New Roman"/>
              </a:rPr>
              <a:t>Do not share instruments, mallets, music, music stands, or any other instrument-specific equipment </a:t>
            </a:r>
            <a:r>
              <a:rPr lang="en" sz="1200">
                <a:solidFill>
                  <a:srgbClr val="000000"/>
                </a:solidFill>
                <a:latin typeface="Times New Roman"/>
                <a:ea typeface="Times New Roman"/>
                <a:cs typeface="Times New Roman"/>
                <a:sym typeface="Times New Roman"/>
              </a:rPr>
              <a:t>(Spahn &amp; Richter, 2020a; UK Association for Music Education, 2020; Indiana State Department of Health, et al., 2020; Willich, et al., 2020; ISBE &amp; IDPH, 2020; NFHS &amp; NAfME, 2020). </a:t>
            </a:r>
            <a:r>
              <a:rPr lang="en" sz="1200" b="1">
                <a:solidFill>
                  <a:srgbClr val="000000"/>
                </a:solidFill>
                <a:latin typeface="Times New Roman"/>
                <a:ea typeface="Times New Roman"/>
                <a:cs typeface="Times New Roman"/>
                <a:sym typeface="Times New Roman"/>
              </a:rPr>
              <a:t>Purchase a personal set of concert percussion mallets. Do not share these mallets with others. For more expensive or non-standard mallets, request that your band director provide mallets that will be exclusively your own to use. If sharing of mallets cannot be avoided, sanitize them before and after use, and before exchanging mallets with the next person </a:t>
            </a:r>
            <a:r>
              <a:rPr lang="en" sz="1200">
                <a:solidFill>
                  <a:srgbClr val="000000"/>
                </a:solidFill>
                <a:latin typeface="Times New Roman"/>
                <a:ea typeface="Times New Roman"/>
                <a:cs typeface="Times New Roman"/>
                <a:sym typeface="Times New Roman"/>
              </a:rPr>
              <a:t>(Willich, et al., 2020; ISBE &amp; IDPH, 2020; NFHS &amp; NAfME, 2020).</a:t>
            </a:r>
            <a:endParaRPr sz="1200">
              <a:solidFill>
                <a:srgbClr val="000000"/>
              </a:solidFill>
              <a:latin typeface="Times New Roman"/>
              <a:ea typeface="Times New Roman"/>
              <a:cs typeface="Times New Roman"/>
              <a:sym typeface="Times New Roman"/>
            </a:endParaRPr>
          </a:p>
          <a:p>
            <a:pPr marL="457200" lvl="0" indent="-304800" algn="l" rtl="0">
              <a:lnSpc>
                <a:spcPct val="150000"/>
              </a:lnSpc>
              <a:spcBef>
                <a:spcPts val="1000"/>
              </a:spcBef>
              <a:spcAft>
                <a:spcPts val="0"/>
              </a:spcAft>
              <a:buClr>
                <a:srgbClr val="000000"/>
              </a:buClr>
              <a:buSzPts val="1200"/>
              <a:buFont typeface="Times New Roman"/>
              <a:buChar char="●"/>
            </a:pPr>
            <a:r>
              <a:rPr lang="en" sz="1200" b="1">
                <a:solidFill>
                  <a:srgbClr val="000000"/>
                </a:solidFill>
                <a:latin typeface="Times New Roman"/>
                <a:ea typeface="Times New Roman"/>
                <a:cs typeface="Times New Roman"/>
                <a:sym typeface="Times New Roman"/>
              </a:rPr>
              <a:t>Musicians should each be assigned their own instrument(s). Do not share instruments. You will need to be responsible for moving your instrument(s) at the beginning and conclusion of rehearsal and maintaining 6 feet (2 meters) of distance while doing so</a:t>
            </a:r>
            <a:r>
              <a:rPr lang="en" sz="1200">
                <a:solidFill>
                  <a:srgbClr val="000000"/>
                </a:solidFill>
                <a:latin typeface="Times New Roman"/>
                <a:ea typeface="Times New Roman"/>
                <a:cs typeface="Times New Roman"/>
                <a:sym typeface="Times New Roman"/>
              </a:rPr>
              <a:t> (Spahn &amp; Richter, 2020a; UK Association for Music Education, 2020; ISBE &amp; IDPH, 2020; NFHS &amp; NAfME, 2020).</a:t>
            </a:r>
            <a:endParaRPr/>
          </a:p>
        </p:txBody>
      </p:sp>
      <p:pic>
        <p:nvPicPr>
          <p:cNvPr id="2" name="Recorded Sound">
            <a:hlinkClick r:id="" action="ppaction://media"/>
            <a:extLst>
              <a:ext uri="{FF2B5EF4-FFF2-40B4-BE49-F238E27FC236}">
                <a16:creationId xmlns:a16="http://schemas.microsoft.com/office/drawing/2014/main" id="{44B3DDD0-0493-4004-8CA3-87FEF77881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5200" y="4413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9"/>
          <p:cNvSpPr txBox="1">
            <a:spLocks noGrp="1"/>
          </p:cNvSpPr>
          <p:nvPr>
            <p:ph type="title"/>
          </p:nvPr>
        </p:nvSpPr>
        <p:spPr>
          <a:xfrm>
            <a:off x="311700" y="29445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dirty="0">
                <a:solidFill>
                  <a:schemeClr val="accent3"/>
                </a:solidFill>
              </a:rPr>
              <a:t>Percussion &amp; Keyboard Instruments </a:t>
            </a:r>
            <a:br>
              <a:rPr lang="en" sz="2400" b="1" u="sng" dirty="0">
                <a:solidFill>
                  <a:schemeClr val="accent3"/>
                </a:solidFill>
              </a:rPr>
            </a:br>
            <a:r>
              <a:rPr lang="en" sz="1800" b="1" dirty="0">
                <a:solidFill>
                  <a:schemeClr val="accent3"/>
                </a:solidFill>
              </a:rPr>
              <a:t>Slide 2 of 3</a:t>
            </a:r>
            <a:endParaRPr sz="1800" b="1" dirty="0">
              <a:solidFill>
                <a:schemeClr val="accent3"/>
              </a:solidFill>
            </a:endParaRPr>
          </a:p>
        </p:txBody>
      </p:sp>
      <p:sp>
        <p:nvSpPr>
          <p:cNvPr id="274" name="Google Shape;274;p39"/>
          <p:cNvSpPr txBox="1"/>
          <p:nvPr/>
        </p:nvSpPr>
        <p:spPr>
          <a:xfrm>
            <a:off x="8203800" y="4701600"/>
            <a:ext cx="9402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1"/>
                </a:solidFill>
                <a:latin typeface="Times New Roman"/>
                <a:ea typeface="Times New Roman"/>
                <a:cs typeface="Times New Roman"/>
                <a:sym typeface="Times New Roman"/>
              </a:rPr>
              <a:t>3-4 of 6</a:t>
            </a:r>
            <a:endParaRPr sz="1000">
              <a:solidFill>
                <a:schemeClr val="accent1"/>
              </a:solidFill>
              <a:latin typeface="Times New Roman"/>
              <a:ea typeface="Times New Roman"/>
              <a:cs typeface="Times New Roman"/>
              <a:sym typeface="Times New Roman"/>
            </a:endParaRPr>
          </a:p>
        </p:txBody>
      </p:sp>
      <p:sp>
        <p:nvSpPr>
          <p:cNvPr id="275" name="Google Shape;275;p39"/>
          <p:cNvSpPr txBox="1">
            <a:spLocks noGrp="1"/>
          </p:cNvSpPr>
          <p:nvPr>
            <p:ph type="body" idx="2"/>
          </p:nvPr>
        </p:nvSpPr>
        <p:spPr>
          <a:xfrm>
            <a:off x="4798425" y="902250"/>
            <a:ext cx="3924000" cy="3339000"/>
          </a:xfrm>
          <a:prstGeom prst="rect">
            <a:avLst/>
          </a:prstGeom>
        </p:spPr>
        <p:txBody>
          <a:bodyPr spcFirstLastPara="1" wrap="square" lIns="91425" tIns="91425" rIns="91425" bIns="91425" anchor="t" anchorCtr="0">
            <a:noAutofit/>
          </a:bodyPr>
          <a:lstStyle/>
          <a:p>
            <a:pPr marL="457200" lvl="0" indent="-298450" algn="l" rtl="0">
              <a:lnSpc>
                <a:spcPct val="175000"/>
              </a:lnSpc>
              <a:spcBef>
                <a:spcPts val="1200"/>
              </a:spcBef>
              <a:spcAft>
                <a:spcPts val="0"/>
              </a:spcAft>
              <a:buClr>
                <a:srgbClr val="000000"/>
              </a:buClr>
              <a:buSzPts val="1100"/>
              <a:buFont typeface="Arial"/>
              <a:buChar char="●"/>
            </a:pPr>
            <a:r>
              <a:rPr lang="en" sz="1200" b="1">
                <a:solidFill>
                  <a:srgbClr val="000000"/>
                </a:solidFill>
                <a:latin typeface="Times New Roman"/>
                <a:ea typeface="Times New Roman"/>
                <a:cs typeface="Times New Roman"/>
                <a:sym typeface="Times New Roman"/>
              </a:rPr>
              <a:t>Wear a mask while playing your instrument </a:t>
            </a:r>
            <a:r>
              <a:rPr lang="en" sz="1200">
                <a:solidFill>
                  <a:srgbClr val="000000"/>
                </a:solidFill>
                <a:latin typeface="Times New Roman"/>
                <a:ea typeface="Times New Roman"/>
                <a:cs typeface="Times New Roman"/>
                <a:sym typeface="Times New Roman"/>
              </a:rPr>
              <a:t>(Spahn &amp; Richter, 2020a; West Point Research Center, 2020; Willich, et al., 2020; Clase, et al., 2020; Zhang, et al., 2020; Hamner, et al, 2020; Helfgott, 2020; Chu, et al., 2020; Weaver, et al., 2020; ISBE &amp; IDPH, 2020).</a:t>
            </a:r>
            <a:endParaRPr/>
          </a:p>
        </p:txBody>
      </p:sp>
      <p:sp>
        <p:nvSpPr>
          <p:cNvPr id="276" name="Google Shape;276;p39"/>
          <p:cNvSpPr txBox="1">
            <a:spLocks noGrp="1"/>
          </p:cNvSpPr>
          <p:nvPr>
            <p:ph type="body" idx="1"/>
          </p:nvPr>
        </p:nvSpPr>
        <p:spPr>
          <a:xfrm>
            <a:off x="255075" y="902250"/>
            <a:ext cx="4151100" cy="3487800"/>
          </a:xfrm>
          <a:prstGeom prst="rect">
            <a:avLst/>
          </a:prstGeom>
        </p:spPr>
        <p:txBody>
          <a:bodyPr spcFirstLastPara="1" wrap="square" lIns="91425" tIns="91425" rIns="91425" bIns="91425" anchor="t" anchorCtr="0">
            <a:noAutofit/>
          </a:bodyPr>
          <a:lstStyle/>
          <a:p>
            <a:pPr marL="457200" lvl="0" indent="-298450" algn="l" rtl="0">
              <a:lnSpc>
                <a:spcPct val="175000"/>
              </a:lnSpc>
              <a:spcBef>
                <a:spcPts val="1200"/>
              </a:spcBef>
              <a:spcAft>
                <a:spcPts val="0"/>
              </a:spcAft>
              <a:buClr>
                <a:srgbClr val="000000"/>
              </a:buClr>
              <a:buSzPts val="1100"/>
              <a:buFont typeface="Arial"/>
              <a:buChar char="●"/>
            </a:pPr>
            <a:r>
              <a:rPr lang="en" sz="1200" b="1">
                <a:solidFill>
                  <a:srgbClr val="000000"/>
                </a:solidFill>
                <a:latin typeface="Times New Roman"/>
                <a:ea typeface="Times New Roman"/>
                <a:cs typeface="Times New Roman"/>
                <a:sym typeface="Times New Roman"/>
              </a:rPr>
              <a:t>Wear gloves if you are playing shared instruments and/or mallets, and when moving instruments at the beginning and conclusion of rehearsal. Do not touch your face when wearing these gloves </a:t>
            </a:r>
            <a:r>
              <a:rPr lang="en" sz="1200">
                <a:solidFill>
                  <a:srgbClr val="000000"/>
                </a:solidFill>
                <a:latin typeface="Times New Roman"/>
                <a:ea typeface="Times New Roman"/>
                <a:cs typeface="Times New Roman"/>
                <a:sym typeface="Times New Roman"/>
              </a:rPr>
              <a:t>(Spahn &amp; Richter, 2020a; Spahn &amp; Richter, 2020b; ISBE &amp; IDPH, 2020; NFHS &amp; NAfME, 2020). </a:t>
            </a:r>
            <a:endParaRPr sz="1200">
              <a:solidFill>
                <a:srgbClr val="000000"/>
              </a:solidFill>
              <a:latin typeface="Times New Roman"/>
              <a:ea typeface="Times New Roman"/>
              <a:cs typeface="Times New Roman"/>
              <a:sym typeface="Times New Roman"/>
            </a:endParaRPr>
          </a:p>
          <a:p>
            <a:pPr marL="0" lvl="0" indent="0" algn="l" rtl="0">
              <a:lnSpc>
                <a:spcPct val="150000"/>
              </a:lnSpc>
              <a:spcBef>
                <a:spcPts val="1200"/>
              </a:spcBef>
              <a:spcAft>
                <a:spcPts val="0"/>
              </a:spcAft>
              <a:buNone/>
            </a:pPr>
            <a:endParaRPr sz="1200" b="1">
              <a:solidFill>
                <a:srgbClr val="000000"/>
              </a:solidFill>
              <a:latin typeface="Times New Roman"/>
              <a:ea typeface="Times New Roman"/>
              <a:cs typeface="Times New Roman"/>
              <a:sym typeface="Times New Roman"/>
            </a:endParaRPr>
          </a:p>
          <a:p>
            <a:pPr marL="457200" lvl="0" indent="0" algn="l" rtl="0">
              <a:lnSpc>
                <a:spcPct val="150000"/>
              </a:lnSpc>
              <a:spcBef>
                <a:spcPts val="1200"/>
              </a:spcBef>
              <a:spcAft>
                <a:spcPts val="0"/>
              </a:spcAft>
              <a:buNone/>
            </a:pPr>
            <a:endParaRPr sz="1200">
              <a:solidFill>
                <a:srgbClr val="000000"/>
              </a:solidFill>
              <a:latin typeface="Times New Roman"/>
              <a:ea typeface="Times New Roman"/>
              <a:cs typeface="Times New Roman"/>
              <a:sym typeface="Times New Roman"/>
            </a:endParaRPr>
          </a:p>
          <a:p>
            <a:pPr marL="0" lvl="0" indent="0" algn="l" rtl="0">
              <a:spcBef>
                <a:spcPts val="1200"/>
              </a:spcBef>
              <a:spcAft>
                <a:spcPts val="1600"/>
              </a:spcAft>
              <a:buNone/>
            </a:pPr>
            <a:endParaRPr/>
          </a:p>
        </p:txBody>
      </p:sp>
      <p:pic>
        <p:nvPicPr>
          <p:cNvPr id="277" name="Google Shape;277;p39"/>
          <p:cNvPicPr preferRelativeResize="0"/>
          <p:nvPr/>
        </p:nvPicPr>
        <p:blipFill>
          <a:blip r:embed="rId3">
            <a:alphaModFix amt="88000"/>
          </a:blip>
          <a:stretch>
            <a:fillRect/>
          </a:stretch>
        </p:blipFill>
        <p:spPr>
          <a:xfrm>
            <a:off x="3167112" y="3313975"/>
            <a:ext cx="2809776" cy="16109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0"/>
          <p:cNvSpPr txBox="1">
            <a:spLocks noGrp="1"/>
          </p:cNvSpPr>
          <p:nvPr>
            <p:ph type="title"/>
          </p:nvPr>
        </p:nvSpPr>
        <p:spPr>
          <a:xfrm>
            <a:off x="311700" y="29445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dirty="0">
                <a:solidFill>
                  <a:schemeClr val="accent3"/>
                </a:solidFill>
              </a:rPr>
              <a:t>Percussion &amp; Keyboard Instruments </a:t>
            </a:r>
            <a:r>
              <a:rPr lang="en" sz="2500" b="1" dirty="0">
                <a:solidFill>
                  <a:schemeClr val="accent3"/>
                </a:solidFill>
              </a:rPr>
              <a:t/>
            </a:r>
            <a:br>
              <a:rPr lang="en" sz="2500" b="1" dirty="0">
                <a:solidFill>
                  <a:schemeClr val="accent3"/>
                </a:solidFill>
              </a:rPr>
            </a:br>
            <a:r>
              <a:rPr lang="en" sz="1800" b="1" dirty="0">
                <a:solidFill>
                  <a:schemeClr val="accent3"/>
                </a:solidFill>
              </a:rPr>
              <a:t>Slide 3 of 3</a:t>
            </a:r>
            <a:endParaRPr sz="1800" b="1" dirty="0">
              <a:solidFill>
                <a:schemeClr val="accent3"/>
              </a:solidFill>
            </a:endParaRPr>
          </a:p>
        </p:txBody>
      </p:sp>
      <p:sp>
        <p:nvSpPr>
          <p:cNvPr id="283" name="Google Shape;283;p40"/>
          <p:cNvSpPr txBox="1"/>
          <p:nvPr/>
        </p:nvSpPr>
        <p:spPr>
          <a:xfrm>
            <a:off x="8203800" y="4701600"/>
            <a:ext cx="940200" cy="44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accent1"/>
                </a:solidFill>
                <a:latin typeface="Times New Roman"/>
                <a:ea typeface="Times New Roman"/>
                <a:cs typeface="Times New Roman"/>
                <a:sym typeface="Times New Roman"/>
              </a:rPr>
              <a:t>5-6 of 6</a:t>
            </a:r>
            <a:endParaRPr sz="1000">
              <a:solidFill>
                <a:schemeClr val="accent1"/>
              </a:solidFill>
              <a:latin typeface="Times New Roman"/>
              <a:ea typeface="Times New Roman"/>
              <a:cs typeface="Times New Roman"/>
              <a:sym typeface="Times New Roman"/>
            </a:endParaRPr>
          </a:p>
        </p:txBody>
      </p:sp>
      <p:sp>
        <p:nvSpPr>
          <p:cNvPr id="284" name="Google Shape;284;p40"/>
          <p:cNvSpPr txBox="1">
            <a:spLocks noGrp="1"/>
          </p:cNvSpPr>
          <p:nvPr>
            <p:ph type="body" idx="1"/>
          </p:nvPr>
        </p:nvSpPr>
        <p:spPr>
          <a:xfrm>
            <a:off x="255075" y="902250"/>
            <a:ext cx="4151100" cy="3487800"/>
          </a:xfrm>
          <a:prstGeom prst="rect">
            <a:avLst/>
          </a:prstGeom>
        </p:spPr>
        <p:txBody>
          <a:bodyPr spcFirstLastPara="1" wrap="square" lIns="91425" tIns="91425" rIns="91425" bIns="91425" anchor="t" anchorCtr="0">
            <a:noAutofit/>
          </a:bodyPr>
          <a:lstStyle/>
          <a:p>
            <a:pPr marL="457200" lvl="0" indent="-298450" algn="l" rtl="0">
              <a:lnSpc>
                <a:spcPct val="175000"/>
              </a:lnSpc>
              <a:spcBef>
                <a:spcPts val="1200"/>
              </a:spcBef>
              <a:spcAft>
                <a:spcPts val="0"/>
              </a:spcAft>
              <a:buClr>
                <a:srgbClr val="000000"/>
              </a:buClr>
              <a:buSzPts val="1100"/>
              <a:buFont typeface="Arial"/>
              <a:buChar char="●"/>
            </a:pPr>
            <a:r>
              <a:rPr lang="en" sz="1200" b="1">
                <a:solidFill>
                  <a:srgbClr val="000000"/>
                </a:solidFill>
                <a:latin typeface="Times New Roman"/>
                <a:ea typeface="Times New Roman"/>
                <a:cs typeface="Times New Roman"/>
                <a:sym typeface="Times New Roman"/>
              </a:rPr>
              <a:t>6 feet (2 meters) of distance should be maintained between musicians. The most effective method would be to space the instruments out 6 feet (2 meters) apart so that musicians maintain the proper distance at any point on the instrument. This is specifically pertinent to mallet instruments, where musicians move around the whole range of the instrument</a:t>
            </a:r>
            <a:r>
              <a:rPr lang="en" sz="1200">
                <a:solidFill>
                  <a:srgbClr val="000000"/>
                </a:solidFill>
                <a:latin typeface="Times New Roman"/>
                <a:ea typeface="Times New Roman"/>
                <a:cs typeface="Times New Roman"/>
                <a:sym typeface="Times New Roman"/>
              </a:rPr>
              <a:t> (Spahn &amp; Richter, 2020a; Willich, et al., 2020; Willich, et al., 2020; Hamner, et al, 2020; Spahn &amp; Richter, 2020b; Kähler &amp; Hain, 2020; Chu, et al., 2020; Weaver, et al., 2020; ISBE &amp; IDPH, 2020).</a:t>
            </a:r>
            <a:endParaRPr sz="1200">
              <a:solidFill>
                <a:srgbClr val="000000"/>
              </a:solidFill>
              <a:latin typeface="Times New Roman"/>
              <a:ea typeface="Times New Roman"/>
              <a:cs typeface="Times New Roman"/>
              <a:sym typeface="Times New Roman"/>
            </a:endParaRPr>
          </a:p>
          <a:p>
            <a:pPr marL="0" lvl="0" indent="0" algn="l" rtl="0">
              <a:lnSpc>
                <a:spcPct val="150000"/>
              </a:lnSpc>
              <a:spcBef>
                <a:spcPts val="1200"/>
              </a:spcBef>
              <a:spcAft>
                <a:spcPts val="0"/>
              </a:spcAft>
              <a:buNone/>
            </a:pPr>
            <a:endParaRPr sz="1200" b="1">
              <a:solidFill>
                <a:srgbClr val="000000"/>
              </a:solidFill>
              <a:latin typeface="Times New Roman"/>
              <a:ea typeface="Times New Roman"/>
              <a:cs typeface="Times New Roman"/>
              <a:sym typeface="Times New Roman"/>
            </a:endParaRPr>
          </a:p>
          <a:p>
            <a:pPr marL="457200" lvl="0" indent="0" algn="l" rtl="0">
              <a:lnSpc>
                <a:spcPct val="150000"/>
              </a:lnSpc>
              <a:spcBef>
                <a:spcPts val="1200"/>
              </a:spcBef>
              <a:spcAft>
                <a:spcPts val="0"/>
              </a:spcAft>
              <a:buNone/>
            </a:pPr>
            <a:endParaRPr sz="1200">
              <a:solidFill>
                <a:srgbClr val="000000"/>
              </a:solidFill>
              <a:latin typeface="Times New Roman"/>
              <a:ea typeface="Times New Roman"/>
              <a:cs typeface="Times New Roman"/>
              <a:sym typeface="Times New Roman"/>
            </a:endParaRPr>
          </a:p>
          <a:p>
            <a:pPr marL="0" lvl="0" indent="0" algn="l" rtl="0">
              <a:spcBef>
                <a:spcPts val="1200"/>
              </a:spcBef>
              <a:spcAft>
                <a:spcPts val="1600"/>
              </a:spcAft>
              <a:buNone/>
            </a:pPr>
            <a:endParaRPr/>
          </a:p>
        </p:txBody>
      </p:sp>
      <p:sp>
        <p:nvSpPr>
          <p:cNvPr id="285" name="Google Shape;285;p40"/>
          <p:cNvSpPr txBox="1">
            <a:spLocks noGrp="1"/>
          </p:cNvSpPr>
          <p:nvPr>
            <p:ph type="body" idx="2"/>
          </p:nvPr>
        </p:nvSpPr>
        <p:spPr>
          <a:xfrm>
            <a:off x="4798425" y="902250"/>
            <a:ext cx="3924000" cy="3339000"/>
          </a:xfrm>
          <a:prstGeom prst="rect">
            <a:avLst/>
          </a:prstGeom>
        </p:spPr>
        <p:txBody>
          <a:bodyPr spcFirstLastPara="1" wrap="square" lIns="91425" tIns="91425" rIns="91425" bIns="91425" anchor="t" anchorCtr="0">
            <a:noAutofit/>
          </a:bodyPr>
          <a:lstStyle/>
          <a:p>
            <a:pPr marL="457200" lvl="0" indent="-298450" algn="l" rtl="0">
              <a:lnSpc>
                <a:spcPct val="175000"/>
              </a:lnSpc>
              <a:spcBef>
                <a:spcPts val="1200"/>
              </a:spcBef>
              <a:spcAft>
                <a:spcPts val="0"/>
              </a:spcAft>
              <a:buClr>
                <a:srgbClr val="000000"/>
              </a:buClr>
              <a:buSzPts val="1100"/>
              <a:buFont typeface="Arial"/>
              <a:buChar char="●"/>
            </a:pPr>
            <a:r>
              <a:rPr lang="en" sz="1200" b="1">
                <a:solidFill>
                  <a:srgbClr val="000000"/>
                </a:solidFill>
                <a:latin typeface="Times New Roman"/>
                <a:ea typeface="Times New Roman"/>
                <a:cs typeface="Times New Roman"/>
                <a:sym typeface="Times New Roman"/>
              </a:rPr>
              <a:t>Disinfect instruments between uses. For pianos, use a disinfecting solution (see latest instrument cleaning guidelines) to sanitize piano keys before and after use. For all other percussion instruments, ensure that at the conclusion of rehearsal, you sanitize the instrument’s contact points where the instrument is handled for playing and for moving</a:t>
            </a:r>
            <a:r>
              <a:rPr lang="en" sz="1200">
                <a:solidFill>
                  <a:srgbClr val="000000"/>
                </a:solidFill>
                <a:latin typeface="Times New Roman"/>
                <a:ea typeface="Times New Roman"/>
                <a:cs typeface="Times New Roman"/>
                <a:sym typeface="Times New Roman"/>
              </a:rPr>
              <a:t> (Spahn &amp; Richter, 2020a; UK Association for Music Education, 2020; West Point Research Center, 2020; Spahn &amp; Richter, 2020b; ISBE &amp; IDPH, 2020; NFHS &amp; NAfME, 2020).</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body" idx="1"/>
          </p:nvPr>
        </p:nvSpPr>
        <p:spPr>
          <a:xfrm>
            <a:off x="311700" y="902250"/>
            <a:ext cx="8520600" cy="3339000"/>
          </a:xfrm>
          <a:prstGeom prst="rect">
            <a:avLst/>
          </a:prstGeom>
        </p:spPr>
        <p:txBody>
          <a:bodyPr spcFirstLastPara="1" wrap="square" lIns="91425" tIns="91425" rIns="91425" bIns="91425" anchor="t" anchorCtr="0">
            <a:noAutofit/>
          </a:bodyPr>
          <a:lstStyle/>
          <a:p>
            <a:pPr marL="0" lvl="0" indent="0" algn="l" rtl="0">
              <a:lnSpc>
                <a:spcPct val="200000"/>
              </a:lnSpc>
              <a:spcBef>
                <a:spcPts val="1200"/>
              </a:spcBef>
              <a:spcAft>
                <a:spcPts val="0"/>
              </a:spcAft>
              <a:buNone/>
            </a:pPr>
            <a:r>
              <a:rPr lang="en" sz="1200">
                <a:solidFill>
                  <a:srgbClr val="000000"/>
                </a:solidFill>
                <a:latin typeface="Times New Roman"/>
                <a:ea typeface="Times New Roman"/>
                <a:cs typeface="Times New Roman"/>
                <a:sym typeface="Times New Roman"/>
              </a:rPr>
              <a:t>Anderson, Elizabeth L., et al. “Consideration of the Aerosol Transmission for COVID‐19 and Public Health.” </a:t>
            </a:r>
            <a:r>
              <a:rPr lang="en" sz="1200" i="1">
                <a:solidFill>
                  <a:srgbClr val="000000"/>
                </a:solidFill>
                <a:latin typeface="Times New Roman"/>
                <a:ea typeface="Times New Roman"/>
                <a:cs typeface="Times New Roman"/>
                <a:sym typeface="Times New Roman"/>
              </a:rPr>
              <a:t>Risk Analysis</a:t>
            </a:r>
            <a:r>
              <a:rPr lang="en" sz="1200">
                <a:solidFill>
                  <a:srgbClr val="000000"/>
                </a:solidFill>
                <a:latin typeface="Times New Roman"/>
                <a:ea typeface="Times New Roman"/>
                <a:cs typeface="Times New Roman"/>
                <a:sym typeface="Times New Roman"/>
              </a:rPr>
              <a:t>, vol. 40, no. </a:t>
            </a:r>
            <a:endParaRPr sz="1200">
              <a:solidFill>
                <a:srgbClr val="000000"/>
              </a:solidFill>
              <a:latin typeface="Times New Roman"/>
              <a:ea typeface="Times New Roman"/>
              <a:cs typeface="Times New Roman"/>
              <a:sym typeface="Times New Roman"/>
            </a:endParaRPr>
          </a:p>
          <a:p>
            <a:pPr marL="457200" lvl="0" indent="0" algn="l" rtl="0">
              <a:lnSpc>
                <a:spcPct val="200000"/>
              </a:lnSpc>
              <a:spcBef>
                <a:spcPts val="1200"/>
              </a:spcBef>
              <a:spcAft>
                <a:spcPts val="0"/>
              </a:spcAft>
              <a:buNone/>
            </a:pPr>
            <a:r>
              <a:rPr lang="en" sz="1200">
                <a:solidFill>
                  <a:srgbClr val="000000"/>
                </a:solidFill>
                <a:latin typeface="Times New Roman"/>
                <a:ea typeface="Times New Roman"/>
                <a:cs typeface="Times New Roman"/>
                <a:sym typeface="Times New Roman"/>
              </a:rPr>
              <a:t>5, 2020, pp. 902–907., doi:10.1111/risa.13500.</a:t>
            </a:r>
            <a:endParaRPr sz="1200">
              <a:solidFill>
                <a:srgbClr val="000000"/>
              </a:solidFill>
              <a:latin typeface="Times New Roman"/>
              <a:ea typeface="Times New Roman"/>
              <a:cs typeface="Times New Roman"/>
              <a:sym typeface="Times New Roman"/>
            </a:endParaRPr>
          </a:p>
          <a:p>
            <a:pPr marL="0" lvl="0" indent="0" algn="l" rtl="0">
              <a:lnSpc>
                <a:spcPct val="200000"/>
              </a:lnSpc>
              <a:spcBef>
                <a:spcPts val="1200"/>
              </a:spcBef>
              <a:spcAft>
                <a:spcPts val="0"/>
              </a:spcAft>
              <a:buNone/>
            </a:pPr>
            <a:r>
              <a:rPr lang="en" sz="1200">
                <a:solidFill>
                  <a:srgbClr val="000000"/>
                </a:solidFill>
                <a:latin typeface="Times New Roman"/>
                <a:ea typeface="Times New Roman"/>
                <a:cs typeface="Times New Roman"/>
                <a:sym typeface="Times New Roman"/>
              </a:rPr>
              <a:t>Brannon, Keith. “Early Study Shows Coronavirus Can Live in the Air over 16 Hours.” </a:t>
            </a:r>
            <a:r>
              <a:rPr lang="en" sz="1200" i="1">
                <a:solidFill>
                  <a:srgbClr val="000000"/>
                </a:solidFill>
                <a:latin typeface="Times New Roman"/>
                <a:ea typeface="Times New Roman"/>
                <a:cs typeface="Times New Roman"/>
                <a:sym typeface="Times New Roman"/>
              </a:rPr>
              <a:t>MedRxiv</a:t>
            </a:r>
            <a:r>
              <a:rPr lang="en" sz="1200">
                <a:solidFill>
                  <a:srgbClr val="000000"/>
                </a:solidFill>
                <a:latin typeface="Times New Roman"/>
                <a:ea typeface="Times New Roman"/>
                <a:cs typeface="Times New Roman"/>
                <a:sym typeface="Times New Roman"/>
              </a:rPr>
              <a:t>, 12 May 2020.</a:t>
            </a:r>
            <a:endParaRPr sz="1200">
              <a:solidFill>
                <a:srgbClr val="000000"/>
              </a:solidFill>
              <a:latin typeface="Times New Roman"/>
              <a:ea typeface="Times New Roman"/>
              <a:cs typeface="Times New Roman"/>
              <a:sym typeface="Times New Roman"/>
            </a:endParaRPr>
          </a:p>
          <a:p>
            <a:pPr marL="0" lvl="0" indent="0" algn="l" rtl="0">
              <a:lnSpc>
                <a:spcPct val="200000"/>
              </a:lnSpc>
              <a:spcBef>
                <a:spcPts val="1200"/>
              </a:spcBef>
              <a:spcAft>
                <a:spcPts val="0"/>
              </a:spcAft>
              <a:buNone/>
            </a:pPr>
            <a:r>
              <a:rPr lang="en" sz="1200">
                <a:solidFill>
                  <a:srgbClr val="000000"/>
                </a:solidFill>
                <a:latin typeface="Times New Roman"/>
                <a:ea typeface="Times New Roman"/>
                <a:cs typeface="Times New Roman"/>
                <a:sym typeface="Times New Roman"/>
              </a:rPr>
              <a:t>Chu, Derek K, et al. “Physical Distancing, Face Masks, and Eye Protection to Prevent Person-to-Person Transmission of SARS-CoV-2 </a:t>
            </a:r>
            <a:endParaRPr sz="1200">
              <a:solidFill>
                <a:srgbClr val="000000"/>
              </a:solidFill>
              <a:latin typeface="Times New Roman"/>
              <a:ea typeface="Times New Roman"/>
              <a:cs typeface="Times New Roman"/>
              <a:sym typeface="Times New Roman"/>
            </a:endParaRPr>
          </a:p>
          <a:p>
            <a:pPr marL="457200" lvl="0" indent="0" algn="l" rtl="0">
              <a:lnSpc>
                <a:spcPct val="200000"/>
              </a:lnSpc>
              <a:spcBef>
                <a:spcPts val="1200"/>
              </a:spcBef>
              <a:spcAft>
                <a:spcPts val="0"/>
              </a:spcAft>
              <a:buNone/>
            </a:pPr>
            <a:r>
              <a:rPr lang="en" sz="1200">
                <a:solidFill>
                  <a:srgbClr val="000000"/>
                </a:solidFill>
                <a:latin typeface="Times New Roman"/>
                <a:ea typeface="Times New Roman"/>
                <a:cs typeface="Times New Roman"/>
                <a:sym typeface="Times New Roman"/>
              </a:rPr>
              <a:t>and COVID-19: a Systematic Review and Meta-Analysis.” </a:t>
            </a:r>
            <a:r>
              <a:rPr lang="en" sz="1200" i="1">
                <a:solidFill>
                  <a:srgbClr val="000000"/>
                </a:solidFill>
                <a:latin typeface="Times New Roman"/>
                <a:ea typeface="Times New Roman"/>
                <a:cs typeface="Times New Roman"/>
                <a:sym typeface="Times New Roman"/>
              </a:rPr>
              <a:t>Elseview Enhanced Reader</a:t>
            </a:r>
            <a:r>
              <a:rPr lang="en" sz="1200">
                <a:solidFill>
                  <a:srgbClr val="000000"/>
                </a:solidFill>
                <a:latin typeface="Times New Roman"/>
                <a:ea typeface="Times New Roman"/>
                <a:cs typeface="Times New Roman"/>
                <a:sym typeface="Times New Roman"/>
              </a:rPr>
              <a:t>, 1 June 2020, doi:10.1016</a:t>
            </a:r>
            <a:endParaRPr sz="1200">
              <a:solidFill>
                <a:srgbClr val="000000"/>
              </a:solidFill>
              <a:latin typeface="Times New Roman"/>
              <a:ea typeface="Times New Roman"/>
              <a:cs typeface="Times New Roman"/>
              <a:sym typeface="Times New Roman"/>
            </a:endParaRPr>
          </a:p>
          <a:p>
            <a:pPr marL="0" lvl="0" indent="0" algn="l" rtl="0">
              <a:lnSpc>
                <a:spcPct val="200000"/>
              </a:lnSpc>
              <a:spcBef>
                <a:spcPts val="1200"/>
              </a:spcBef>
              <a:spcAft>
                <a:spcPts val="0"/>
              </a:spcAft>
              <a:buNone/>
            </a:pPr>
            <a:r>
              <a:rPr lang="en" sz="1200">
                <a:solidFill>
                  <a:srgbClr val="000000"/>
                </a:solidFill>
                <a:latin typeface="Times New Roman"/>
                <a:ea typeface="Times New Roman"/>
                <a:cs typeface="Times New Roman"/>
                <a:sym typeface="Times New Roman"/>
              </a:rPr>
              <a:t>Clase, Catherine M, et al. “Cloth Masks May Prevent Transmission of COVID-19: An Evidence-Based, Risk-Based Approach.” </a:t>
            </a:r>
            <a:r>
              <a:rPr lang="en" sz="1200" i="1">
                <a:solidFill>
                  <a:srgbClr val="000000"/>
                </a:solidFill>
                <a:latin typeface="Times New Roman"/>
                <a:ea typeface="Times New Roman"/>
                <a:cs typeface="Times New Roman"/>
                <a:sym typeface="Times New Roman"/>
              </a:rPr>
              <a:t>Annals </a:t>
            </a:r>
            <a:endParaRPr sz="1200" i="1">
              <a:solidFill>
                <a:srgbClr val="000000"/>
              </a:solidFill>
              <a:latin typeface="Times New Roman"/>
              <a:ea typeface="Times New Roman"/>
              <a:cs typeface="Times New Roman"/>
              <a:sym typeface="Times New Roman"/>
            </a:endParaRPr>
          </a:p>
          <a:p>
            <a:pPr marL="457200" lvl="0" indent="0" algn="l" rtl="0">
              <a:lnSpc>
                <a:spcPct val="200000"/>
              </a:lnSpc>
              <a:spcBef>
                <a:spcPts val="1200"/>
              </a:spcBef>
              <a:spcAft>
                <a:spcPts val="0"/>
              </a:spcAft>
              <a:buNone/>
            </a:pPr>
            <a:r>
              <a:rPr lang="en" sz="1200" i="1">
                <a:solidFill>
                  <a:srgbClr val="000000"/>
                </a:solidFill>
                <a:latin typeface="Times New Roman"/>
                <a:ea typeface="Times New Roman"/>
                <a:cs typeface="Times New Roman"/>
                <a:sym typeface="Times New Roman"/>
              </a:rPr>
              <a:t>of Internal Medicine</a:t>
            </a:r>
            <a:r>
              <a:rPr lang="en" sz="1200">
                <a:solidFill>
                  <a:srgbClr val="000000"/>
                </a:solidFill>
                <a:latin typeface="Times New Roman"/>
                <a:ea typeface="Times New Roman"/>
                <a:cs typeface="Times New Roman"/>
                <a:sym typeface="Times New Roman"/>
              </a:rPr>
              <a:t>, U.S. National Library of Medicine, 8 June 2020, 10:54 AM, pubmed.ncbi.nlm.nih.gov/32441991/. Department of Homeland Security, 2020, </a:t>
            </a:r>
            <a:r>
              <a:rPr lang="en" sz="1200" i="1">
                <a:solidFill>
                  <a:srgbClr val="000000"/>
                </a:solidFill>
                <a:latin typeface="Times New Roman"/>
                <a:ea typeface="Times New Roman"/>
                <a:cs typeface="Times New Roman"/>
                <a:sym typeface="Times New Roman"/>
              </a:rPr>
              <a:t>Master Question List for COVID-19 (Caused by SARS-CoV-2)</a:t>
            </a:r>
            <a:r>
              <a:rPr lang="en" sz="1200">
                <a:solidFill>
                  <a:srgbClr val="000000"/>
                </a:solidFill>
                <a:latin typeface="Times New Roman"/>
                <a:ea typeface="Times New Roman"/>
                <a:cs typeface="Times New Roman"/>
                <a:sym typeface="Times New Roman"/>
              </a:rPr>
              <a:t>.</a:t>
            </a:r>
            <a:endParaRPr sz="1200">
              <a:solidFill>
                <a:srgbClr val="000000"/>
              </a:solidFill>
              <a:latin typeface="Times New Roman"/>
              <a:ea typeface="Times New Roman"/>
              <a:cs typeface="Times New Roman"/>
              <a:sym typeface="Times New Roman"/>
            </a:endParaRPr>
          </a:p>
          <a:p>
            <a:pPr marL="457200" lvl="0" indent="0" algn="l" rtl="0">
              <a:lnSpc>
                <a:spcPct val="200000"/>
              </a:lnSpc>
              <a:spcBef>
                <a:spcPts val="1200"/>
              </a:spcBef>
              <a:spcAft>
                <a:spcPts val="0"/>
              </a:spcAft>
              <a:buNone/>
            </a:pPr>
            <a:r>
              <a:rPr lang="en" sz="1100">
                <a:solidFill>
                  <a:srgbClr val="000000"/>
                </a:solidFill>
                <a:latin typeface="Arial"/>
                <a:ea typeface="Arial"/>
                <a:cs typeface="Arial"/>
                <a:sym typeface="Arial"/>
              </a:rPr>
              <a:t>.</a:t>
            </a:r>
            <a:endParaRPr sz="1100">
              <a:solidFill>
                <a:srgbClr val="000000"/>
              </a:solidFill>
              <a:latin typeface="Arial"/>
              <a:ea typeface="Arial"/>
              <a:cs typeface="Arial"/>
              <a:sym typeface="Arial"/>
            </a:endParaRPr>
          </a:p>
          <a:p>
            <a:pPr marL="0" lvl="0" indent="0" algn="l" rtl="0">
              <a:spcBef>
                <a:spcPts val="1200"/>
              </a:spcBef>
              <a:spcAft>
                <a:spcPts val="1600"/>
              </a:spcAft>
              <a:buNone/>
            </a:pPr>
            <a:endParaRPr/>
          </a:p>
        </p:txBody>
      </p:sp>
      <p:sp>
        <p:nvSpPr>
          <p:cNvPr id="291" name="Google Shape;291;p41"/>
          <p:cNvSpPr txBox="1">
            <a:spLocks noGrp="1"/>
          </p:cNvSpPr>
          <p:nvPr>
            <p:ph type="title"/>
          </p:nvPr>
        </p:nvSpPr>
        <p:spPr>
          <a:xfrm>
            <a:off x="311700" y="31895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Resources </a:t>
            </a:r>
            <a:r>
              <a:rPr lang="en" sz="1800" dirty="0"/>
              <a:t>(S</a:t>
            </a:r>
            <a:r>
              <a:rPr lang="en-US" sz="1800" dirty="0" err="1"/>
              <a:t>lide</a:t>
            </a:r>
            <a:r>
              <a:rPr lang="en-US" sz="1800" dirty="0"/>
              <a:t> 1 of 7)</a:t>
            </a:r>
            <a:endParaRPr dirty="0"/>
          </a:p>
        </p:txBody>
      </p:sp>
      <p:pic>
        <p:nvPicPr>
          <p:cNvPr id="3" name="Recorded Sound">
            <a:hlinkClick r:id="" action="ppaction://media"/>
            <a:extLst>
              <a:ext uri="{FF2B5EF4-FFF2-40B4-BE49-F238E27FC236}">
                <a16:creationId xmlns:a16="http://schemas.microsoft.com/office/drawing/2014/main" id="{637E1563-9E91-46F5-BE80-99C87628A1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79900" y="482455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460950" y="2152347"/>
            <a:ext cx="8222100" cy="838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a:t>Who, What, Where, and Why?</a:t>
            </a:r>
            <a:endParaRPr/>
          </a:p>
        </p:txBody>
      </p:sp>
      <p:pic>
        <p:nvPicPr>
          <p:cNvPr id="2" name="Recorded Sound">
            <a:hlinkClick r:id="" action="ppaction://media"/>
            <a:extLst>
              <a:ext uri="{FF2B5EF4-FFF2-40B4-BE49-F238E27FC236}">
                <a16:creationId xmlns:a16="http://schemas.microsoft.com/office/drawing/2014/main" id="{DFACF8BF-991D-4E13-8E53-87CCD92E97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41947" y="4710224"/>
            <a:ext cx="282206" cy="2822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4848">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2"/>
          <p:cNvSpPr txBox="1">
            <a:spLocks noGrp="1"/>
          </p:cNvSpPr>
          <p:nvPr>
            <p:ph type="body" idx="1"/>
          </p:nvPr>
        </p:nvSpPr>
        <p:spPr>
          <a:xfrm>
            <a:off x="311700" y="1017800"/>
            <a:ext cx="8520600" cy="3339000"/>
          </a:xfrm>
          <a:prstGeom prst="rect">
            <a:avLst/>
          </a:prstGeom>
        </p:spPr>
        <p:txBody>
          <a:bodyPr spcFirstLastPara="1" wrap="square" lIns="91425" tIns="91425" rIns="91425" bIns="91425" anchor="t" anchorCtr="0">
            <a:noAutofit/>
          </a:bodyPr>
          <a:lstStyle/>
          <a:p>
            <a:pPr marL="0" lvl="0" indent="0" algn="l" rtl="0">
              <a:lnSpc>
                <a:spcPct val="200000"/>
              </a:lnSpc>
              <a:spcBef>
                <a:spcPts val="1200"/>
              </a:spcBef>
              <a:spcAft>
                <a:spcPts val="0"/>
              </a:spcAft>
              <a:buNone/>
            </a:pPr>
            <a:r>
              <a:rPr lang="en" sz="1200">
                <a:solidFill>
                  <a:srgbClr val="000000"/>
                </a:solidFill>
                <a:latin typeface="Times New Roman"/>
                <a:ea typeface="Times New Roman"/>
                <a:cs typeface="Times New Roman"/>
                <a:sym typeface="Times New Roman"/>
              </a:rPr>
              <a:t>Doremalen, Neeltje Van, et al. “Aerosol and Surface Stability of HCoV-19 (SARS-CoV-2) Compared to SARS-CoV-1.” </a:t>
            </a:r>
            <a:r>
              <a:rPr lang="en" sz="1200" i="1">
                <a:solidFill>
                  <a:srgbClr val="000000"/>
                </a:solidFill>
                <a:latin typeface="Times New Roman"/>
                <a:ea typeface="Times New Roman"/>
                <a:cs typeface="Times New Roman"/>
                <a:sym typeface="Times New Roman"/>
              </a:rPr>
              <a:t>New England </a:t>
            </a:r>
            <a:endParaRPr sz="1200" i="1">
              <a:solidFill>
                <a:srgbClr val="000000"/>
              </a:solidFill>
              <a:latin typeface="Times New Roman"/>
              <a:ea typeface="Times New Roman"/>
              <a:cs typeface="Times New Roman"/>
              <a:sym typeface="Times New Roman"/>
            </a:endParaRPr>
          </a:p>
          <a:p>
            <a:pPr marL="457200" lvl="0" indent="0" algn="l" rtl="0">
              <a:lnSpc>
                <a:spcPct val="200000"/>
              </a:lnSpc>
              <a:spcBef>
                <a:spcPts val="1200"/>
              </a:spcBef>
              <a:spcAft>
                <a:spcPts val="0"/>
              </a:spcAft>
              <a:buNone/>
            </a:pPr>
            <a:r>
              <a:rPr lang="en" sz="1200" i="1">
                <a:solidFill>
                  <a:srgbClr val="000000"/>
                </a:solidFill>
                <a:latin typeface="Times New Roman"/>
                <a:ea typeface="Times New Roman"/>
                <a:cs typeface="Times New Roman"/>
                <a:sym typeface="Times New Roman"/>
              </a:rPr>
              <a:t>Journal of Medicine</a:t>
            </a:r>
            <a:r>
              <a:rPr lang="en" sz="1200">
                <a:solidFill>
                  <a:srgbClr val="000000"/>
                </a:solidFill>
                <a:latin typeface="Times New Roman"/>
                <a:ea typeface="Times New Roman"/>
                <a:cs typeface="Times New Roman"/>
                <a:sym typeface="Times New Roman"/>
              </a:rPr>
              <a:t>, MED, no. 382, ser. 16, 16 May 2020. </a:t>
            </a:r>
            <a:r>
              <a:rPr lang="en" sz="1200" i="1">
                <a:solidFill>
                  <a:srgbClr val="000000"/>
                </a:solidFill>
                <a:latin typeface="Times New Roman"/>
                <a:ea typeface="Times New Roman"/>
                <a:cs typeface="Times New Roman"/>
                <a:sym typeface="Times New Roman"/>
              </a:rPr>
              <a:t>16</a:t>
            </a:r>
            <a:r>
              <a:rPr lang="en" sz="1200">
                <a:solidFill>
                  <a:srgbClr val="000000"/>
                </a:solidFill>
                <a:latin typeface="Times New Roman"/>
                <a:ea typeface="Times New Roman"/>
                <a:cs typeface="Times New Roman"/>
                <a:sym typeface="Times New Roman"/>
              </a:rPr>
              <a:t>, doi:10.1101/2020.03.09.20033217.</a:t>
            </a:r>
            <a:endParaRPr sz="1200">
              <a:solidFill>
                <a:srgbClr val="000000"/>
              </a:solidFill>
              <a:latin typeface="Times New Roman"/>
              <a:ea typeface="Times New Roman"/>
              <a:cs typeface="Times New Roman"/>
              <a:sym typeface="Times New Roman"/>
            </a:endParaRPr>
          </a:p>
          <a:p>
            <a:pPr marL="0" lvl="0" indent="0" algn="l" rtl="0">
              <a:spcBef>
                <a:spcPts val="1200"/>
              </a:spcBef>
              <a:spcAft>
                <a:spcPts val="0"/>
              </a:spcAft>
              <a:buNone/>
            </a:pPr>
            <a:r>
              <a:rPr lang="en" sz="1200">
                <a:solidFill>
                  <a:srgbClr val="000000"/>
                </a:solidFill>
                <a:highlight>
                  <a:srgbClr val="FFFFFF"/>
                </a:highlight>
                <a:latin typeface="Times New Roman"/>
                <a:ea typeface="Times New Roman"/>
                <a:cs typeface="Times New Roman"/>
                <a:sym typeface="Times New Roman"/>
              </a:rPr>
              <a:t>Evans, M. (2020). Avoiding COVID-19: Aerosol Guidelines. 1-13. doi:10.1101/2020.05.21.20108894</a:t>
            </a:r>
            <a:endParaRPr sz="1200">
              <a:solidFill>
                <a:srgbClr val="000000"/>
              </a:solidFill>
              <a:highlight>
                <a:srgbClr val="FFFFFF"/>
              </a:highlight>
              <a:latin typeface="Times New Roman"/>
              <a:ea typeface="Times New Roman"/>
              <a:cs typeface="Times New Roman"/>
              <a:sym typeface="Times New Roman"/>
            </a:endParaRPr>
          </a:p>
          <a:p>
            <a:pPr marL="0" lvl="0" indent="0" algn="l" rtl="0">
              <a:spcBef>
                <a:spcPts val="1600"/>
              </a:spcBef>
              <a:spcAft>
                <a:spcPts val="0"/>
              </a:spcAft>
              <a:buNone/>
            </a:pPr>
            <a:r>
              <a:rPr lang="en" sz="1200">
                <a:solidFill>
                  <a:srgbClr val="000000"/>
                </a:solidFill>
                <a:latin typeface="Times New Roman"/>
                <a:ea typeface="Times New Roman"/>
                <a:cs typeface="Times New Roman"/>
                <a:sym typeface="Times New Roman"/>
              </a:rPr>
              <a:t>Fears, Alyssa C, et al. “Comparative Dynamic Aerosol Efficiencies of Three Emergent Coronaviruses and the Unusual Persistence of </a:t>
            </a:r>
            <a:endParaRPr sz="1200">
              <a:solidFill>
                <a:srgbClr val="000000"/>
              </a:solidFill>
              <a:latin typeface="Times New Roman"/>
              <a:ea typeface="Times New Roman"/>
              <a:cs typeface="Times New Roman"/>
              <a:sym typeface="Times New Roman"/>
            </a:endParaRPr>
          </a:p>
          <a:p>
            <a:pPr marL="457200" lvl="0" indent="0" algn="l" rtl="0">
              <a:spcBef>
                <a:spcPts val="1600"/>
              </a:spcBef>
              <a:spcAft>
                <a:spcPts val="0"/>
              </a:spcAft>
              <a:buNone/>
            </a:pPr>
            <a:r>
              <a:rPr lang="en" sz="1200">
                <a:solidFill>
                  <a:srgbClr val="000000"/>
                </a:solidFill>
                <a:latin typeface="Times New Roman"/>
                <a:ea typeface="Times New Roman"/>
                <a:cs typeface="Times New Roman"/>
                <a:sym typeface="Times New Roman"/>
              </a:rPr>
              <a:t>SARS-CoV-2 in Aerosol Suspensions.” 2020, doi:10.1101/2020.04.13.20063784.</a:t>
            </a:r>
            <a:endParaRPr sz="1200">
              <a:solidFill>
                <a:srgbClr val="000000"/>
              </a:solidFill>
              <a:latin typeface="Times New Roman"/>
              <a:ea typeface="Times New Roman"/>
              <a:cs typeface="Times New Roman"/>
              <a:sym typeface="Times New Roman"/>
            </a:endParaRPr>
          </a:p>
          <a:p>
            <a:pPr marL="0" lvl="0" indent="0" algn="l" rtl="0">
              <a:spcBef>
                <a:spcPts val="1600"/>
              </a:spcBef>
              <a:spcAft>
                <a:spcPts val="0"/>
              </a:spcAft>
              <a:buNone/>
            </a:pPr>
            <a:r>
              <a:rPr lang="en" sz="1200">
                <a:solidFill>
                  <a:srgbClr val="000000"/>
                </a:solidFill>
                <a:highlight>
                  <a:srgbClr val="FFFFFF"/>
                </a:highlight>
                <a:latin typeface="Times New Roman"/>
                <a:ea typeface="Times New Roman"/>
                <a:cs typeface="Times New Roman"/>
                <a:sym typeface="Times New Roman"/>
              </a:rPr>
              <a:t>Hamner, Lea, et al. U.S. Department of Health and Human Services, 2020, </a:t>
            </a:r>
            <a:r>
              <a:rPr lang="en" sz="1200" i="1">
                <a:solidFill>
                  <a:srgbClr val="000000"/>
                </a:solidFill>
                <a:latin typeface="Times New Roman"/>
                <a:ea typeface="Times New Roman"/>
                <a:cs typeface="Times New Roman"/>
                <a:sym typeface="Times New Roman"/>
              </a:rPr>
              <a:t>High SARS-CoV-2 Attack Rate Following Exposure at a </a:t>
            </a:r>
            <a:endParaRPr sz="1200" i="1">
              <a:solidFill>
                <a:srgbClr val="000000"/>
              </a:solidFill>
              <a:latin typeface="Times New Roman"/>
              <a:ea typeface="Times New Roman"/>
              <a:cs typeface="Times New Roman"/>
              <a:sym typeface="Times New Roman"/>
            </a:endParaRPr>
          </a:p>
          <a:p>
            <a:pPr marL="457200" lvl="0" indent="0" algn="l" rtl="0">
              <a:spcBef>
                <a:spcPts val="1600"/>
              </a:spcBef>
              <a:spcAft>
                <a:spcPts val="0"/>
              </a:spcAft>
              <a:buNone/>
            </a:pPr>
            <a:r>
              <a:rPr lang="en" sz="1200" i="1">
                <a:solidFill>
                  <a:srgbClr val="000000"/>
                </a:solidFill>
                <a:latin typeface="Times New Roman"/>
                <a:ea typeface="Times New Roman"/>
                <a:cs typeface="Times New Roman"/>
                <a:sym typeface="Times New Roman"/>
              </a:rPr>
              <a:t>Choir Practice</a:t>
            </a:r>
            <a:r>
              <a:rPr lang="en" sz="1200">
                <a:solidFill>
                  <a:srgbClr val="000000"/>
                </a:solidFill>
                <a:latin typeface="Times New Roman"/>
                <a:ea typeface="Times New Roman"/>
                <a:cs typeface="Times New Roman"/>
                <a:sym typeface="Times New Roman"/>
              </a:rPr>
              <a:t>.</a:t>
            </a:r>
            <a:endParaRPr sz="1200">
              <a:solidFill>
                <a:srgbClr val="000000"/>
              </a:solidFill>
              <a:latin typeface="Times New Roman"/>
              <a:ea typeface="Times New Roman"/>
              <a:cs typeface="Times New Roman"/>
              <a:sym typeface="Times New Roman"/>
            </a:endParaRPr>
          </a:p>
          <a:p>
            <a:pPr marL="0" lvl="0" indent="0" algn="l" rtl="0">
              <a:spcBef>
                <a:spcPts val="1600"/>
              </a:spcBef>
              <a:spcAft>
                <a:spcPts val="0"/>
              </a:spcAft>
              <a:buNone/>
            </a:pPr>
            <a:r>
              <a:rPr lang="en" sz="1200">
                <a:solidFill>
                  <a:srgbClr val="000000"/>
                </a:solidFill>
                <a:highlight>
                  <a:srgbClr val="FFFFFF"/>
                </a:highlight>
                <a:latin typeface="Times New Roman"/>
                <a:ea typeface="Times New Roman"/>
                <a:cs typeface="Times New Roman"/>
                <a:sym typeface="Times New Roman"/>
              </a:rPr>
              <a:t>Helfgott, David C. “Respiratory Transmission of SARS-CoV-2: What Do We Really Know?” </a:t>
            </a:r>
            <a:r>
              <a:rPr lang="en" sz="1200" i="1">
                <a:solidFill>
                  <a:srgbClr val="000000"/>
                </a:solidFill>
                <a:latin typeface="Times New Roman"/>
                <a:ea typeface="Times New Roman"/>
                <a:cs typeface="Times New Roman"/>
                <a:sym typeface="Times New Roman"/>
              </a:rPr>
              <a:t>Infectious Disease Advisor</a:t>
            </a:r>
            <a:r>
              <a:rPr lang="en" sz="1200">
                <a:solidFill>
                  <a:srgbClr val="000000"/>
                </a:solidFill>
                <a:latin typeface="Times New Roman"/>
                <a:ea typeface="Times New Roman"/>
                <a:cs typeface="Times New Roman"/>
                <a:sym typeface="Times New Roman"/>
              </a:rPr>
              <a:t>, 23 Apr. 2020,</a:t>
            </a:r>
            <a:endParaRPr sz="1200">
              <a:solidFill>
                <a:srgbClr val="000000"/>
              </a:solidFill>
              <a:latin typeface="Times New Roman"/>
              <a:ea typeface="Times New Roman"/>
              <a:cs typeface="Times New Roman"/>
              <a:sym typeface="Times New Roman"/>
            </a:endParaRPr>
          </a:p>
          <a:p>
            <a:pPr marL="457200" lvl="0" indent="0" algn="l" rtl="0">
              <a:lnSpc>
                <a:spcPct val="200000"/>
              </a:lnSpc>
              <a:spcBef>
                <a:spcPts val="1600"/>
              </a:spcBef>
              <a:spcAft>
                <a:spcPts val="0"/>
              </a:spcAft>
              <a:buNone/>
            </a:pPr>
            <a:r>
              <a:rPr lang="en" sz="1200">
                <a:solidFill>
                  <a:srgbClr val="000000"/>
                </a:solidFill>
                <a:latin typeface="Times New Roman"/>
                <a:ea typeface="Times New Roman"/>
                <a:cs typeface="Times New Roman"/>
                <a:sym typeface="Times New Roman"/>
              </a:rPr>
              <a:t>www.infectiousdiseaseadvisor.com/home/topics/covid19/respiratory-transmission-of-covid19-coronavirus/.</a:t>
            </a:r>
            <a:endParaRPr sz="1200">
              <a:solidFill>
                <a:srgbClr val="000000"/>
              </a:solidFill>
              <a:latin typeface="Times New Roman"/>
              <a:ea typeface="Times New Roman"/>
              <a:cs typeface="Times New Roman"/>
              <a:sym typeface="Times New Roman"/>
            </a:endParaRPr>
          </a:p>
          <a:p>
            <a:pPr marL="0" lvl="0" indent="0" algn="l" rtl="0">
              <a:spcBef>
                <a:spcPts val="1200"/>
              </a:spcBef>
              <a:spcAft>
                <a:spcPts val="1600"/>
              </a:spcAft>
              <a:buNone/>
            </a:pPr>
            <a:endParaRPr/>
          </a:p>
        </p:txBody>
      </p:sp>
      <p:sp>
        <p:nvSpPr>
          <p:cNvPr id="297" name="Google Shape;297;p4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Resources </a:t>
            </a:r>
            <a:r>
              <a:rPr lang="en" sz="1800" dirty="0"/>
              <a:t>(Slide 2 of 7)</a:t>
            </a:r>
            <a:endParaRPr sz="1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3"/>
          <p:cNvSpPr txBox="1">
            <a:spLocks noGrp="1"/>
          </p:cNvSpPr>
          <p:nvPr>
            <p:ph type="body" idx="1"/>
          </p:nvPr>
        </p:nvSpPr>
        <p:spPr>
          <a:xfrm>
            <a:off x="311700" y="1017800"/>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000000"/>
                </a:solidFill>
                <a:highlight>
                  <a:srgbClr val="FFFFFF"/>
                </a:highlight>
                <a:latin typeface="Times New Roman"/>
                <a:ea typeface="Times New Roman"/>
                <a:cs typeface="Times New Roman"/>
                <a:sym typeface="Times New Roman"/>
              </a:rPr>
              <a:t>High School Band Director's National Association (HSBDNA). (2020, May 26). </a:t>
            </a:r>
            <a:r>
              <a:rPr lang="en" sz="1200" i="1" dirty="0">
                <a:solidFill>
                  <a:srgbClr val="000000"/>
                </a:solidFill>
                <a:latin typeface="Times New Roman"/>
                <a:ea typeface="Times New Roman"/>
                <a:cs typeface="Times New Roman"/>
                <a:sym typeface="Times New Roman"/>
              </a:rPr>
              <a:t>Official Recommendation For the Maintenance and 	Continuation of Band Education in Our Nation's Schools During COVID-19</a:t>
            </a:r>
            <a:r>
              <a:rPr lang="en" sz="1200" dirty="0">
                <a:solidFill>
                  <a:srgbClr val="000000"/>
                </a:solidFill>
                <a:highlight>
                  <a:srgbClr val="FFFFFF"/>
                </a:highlight>
                <a:latin typeface="Times New Roman"/>
                <a:ea typeface="Times New Roman"/>
                <a:cs typeface="Times New Roman"/>
                <a:sym typeface="Times New Roman"/>
              </a:rPr>
              <a:t> (Publication). Retrieved June, 2020, from 	High School Band Director's National Association website.</a:t>
            </a:r>
            <a:endParaRPr sz="1200" dirty="0">
              <a:solidFill>
                <a:srgbClr val="000000"/>
              </a:solidFill>
              <a:highlight>
                <a:srgbClr val="FFFFFF"/>
              </a:highlight>
              <a:latin typeface="Times New Roman"/>
              <a:ea typeface="Times New Roman"/>
              <a:cs typeface="Times New Roman"/>
              <a:sym typeface="Times New Roman"/>
            </a:endParaRPr>
          </a:p>
          <a:p>
            <a:pPr marL="0" lvl="0" indent="0" algn="l" rtl="0">
              <a:spcBef>
                <a:spcPts val="1600"/>
              </a:spcBef>
              <a:spcAft>
                <a:spcPts val="0"/>
              </a:spcAft>
              <a:buNone/>
            </a:pPr>
            <a:r>
              <a:rPr lang="en" sz="1200" dirty="0">
                <a:solidFill>
                  <a:srgbClr val="000000"/>
                </a:solidFill>
                <a:latin typeface="Times New Roman"/>
                <a:ea typeface="Times New Roman"/>
                <a:cs typeface="Times New Roman"/>
                <a:sym typeface="Times New Roman"/>
              </a:rPr>
              <a:t>Illinois State Board of Education (ISBE), and Illinois Department of Public Health (IDPH). 2020, Starting the 2020-21 School Year 	Part 3 - Transition Joint Guidance.</a:t>
            </a:r>
            <a:endParaRPr sz="1200" dirty="0">
              <a:solidFill>
                <a:srgbClr val="000000"/>
              </a:solidFill>
              <a:latin typeface="Times New Roman"/>
              <a:ea typeface="Times New Roman"/>
              <a:cs typeface="Times New Roman"/>
              <a:sym typeface="Times New Roman"/>
            </a:endParaRPr>
          </a:p>
          <a:p>
            <a:pPr marL="0" lvl="0" indent="0" algn="l" rtl="0">
              <a:spcBef>
                <a:spcPts val="1600"/>
              </a:spcBef>
              <a:spcAft>
                <a:spcPts val="0"/>
              </a:spcAft>
              <a:buNone/>
            </a:pPr>
            <a:r>
              <a:rPr lang="en" sz="1200" dirty="0">
                <a:solidFill>
                  <a:srgbClr val="000000"/>
                </a:solidFill>
                <a:latin typeface="Times New Roman"/>
                <a:ea typeface="Times New Roman"/>
                <a:cs typeface="Times New Roman"/>
                <a:sym typeface="Times New Roman"/>
              </a:rPr>
              <a:t>Indiana State Department of Health, Indiana Department of Education, &amp; Indiana Family &amp; Social Services Administration. (2020, 	June 5). </a:t>
            </a:r>
            <a:r>
              <a:rPr lang="en" sz="1200" i="1" dirty="0">
                <a:solidFill>
                  <a:srgbClr val="000000"/>
                </a:solidFill>
                <a:latin typeface="Times New Roman"/>
                <a:ea typeface="Times New Roman"/>
                <a:cs typeface="Times New Roman"/>
                <a:sym typeface="Times New Roman"/>
              </a:rPr>
              <a:t>Indiana's Considerations for Learning and Safe School In-Class COVID-19 Health and Safety Re-entry 	Guidance</a:t>
            </a:r>
            <a:r>
              <a:rPr lang="en" sz="1200" dirty="0">
                <a:solidFill>
                  <a:srgbClr val="000000"/>
                </a:solidFill>
                <a:latin typeface="Times New Roman"/>
                <a:ea typeface="Times New Roman"/>
                <a:cs typeface="Times New Roman"/>
                <a:sym typeface="Times New Roman"/>
              </a:rPr>
              <a:t> (Rep.). Retrieved June, 2020, from State of Indiana website.</a:t>
            </a:r>
            <a:endParaRPr sz="1200" dirty="0">
              <a:solidFill>
                <a:srgbClr val="000000"/>
              </a:solidFill>
              <a:latin typeface="Times New Roman"/>
              <a:ea typeface="Times New Roman"/>
              <a:cs typeface="Times New Roman"/>
              <a:sym typeface="Times New Roman"/>
            </a:endParaRPr>
          </a:p>
          <a:p>
            <a:pPr marL="0" lvl="0" indent="0" algn="l" rtl="0">
              <a:lnSpc>
                <a:spcPct val="200000"/>
              </a:lnSpc>
              <a:spcBef>
                <a:spcPts val="1600"/>
              </a:spcBef>
              <a:spcAft>
                <a:spcPts val="0"/>
              </a:spcAft>
              <a:buNone/>
            </a:pPr>
            <a:r>
              <a:rPr lang="en" sz="1200" dirty="0">
                <a:solidFill>
                  <a:srgbClr val="000000"/>
                </a:solidFill>
                <a:latin typeface="Times New Roman"/>
                <a:ea typeface="Times New Roman"/>
                <a:cs typeface="Times New Roman"/>
                <a:sym typeface="Times New Roman"/>
              </a:rPr>
              <a:t>Kahler, Christian J., and Rainer Hain. </a:t>
            </a:r>
            <a:r>
              <a:rPr lang="en" sz="1200" i="1" dirty="0">
                <a:solidFill>
                  <a:srgbClr val="000000"/>
                </a:solidFill>
                <a:latin typeface="Times New Roman"/>
                <a:ea typeface="Times New Roman"/>
                <a:cs typeface="Times New Roman"/>
                <a:sym typeface="Times New Roman"/>
              </a:rPr>
              <a:t>Singing in Choirs and Making Music with Wind Instruments - Is That Safe during the SARS-CoV-	2 Pandemic?</a:t>
            </a:r>
            <a:r>
              <a:rPr lang="en" sz="1200" dirty="0">
                <a:solidFill>
                  <a:srgbClr val="000000"/>
                </a:solidFill>
                <a:latin typeface="Times New Roman"/>
                <a:ea typeface="Times New Roman"/>
                <a:cs typeface="Times New Roman"/>
                <a:sym typeface="Times New Roman"/>
              </a:rPr>
              <a:t> Institute of Fluid Mechanics and Aerodynamics, University of the Bundeswehr, 2020.</a:t>
            </a:r>
            <a:endParaRPr sz="1200" dirty="0">
              <a:solidFill>
                <a:srgbClr val="000000"/>
              </a:solidFill>
              <a:latin typeface="Times New Roman"/>
              <a:ea typeface="Times New Roman"/>
              <a:cs typeface="Times New Roman"/>
              <a:sym typeface="Times New Roman"/>
            </a:endParaRPr>
          </a:p>
          <a:p>
            <a:pPr marL="0" lvl="0" indent="0" algn="l" rtl="0">
              <a:spcBef>
                <a:spcPts val="1200"/>
              </a:spcBef>
              <a:spcAft>
                <a:spcPts val="0"/>
              </a:spcAft>
              <a:buNone/>
            </a:pPr>
            <a:endParaRPr sz="1100" dirty="0">
              <a:solidFill>
                <a:srgbClr val="000000"/>
              </a:solidFill>
              <a:latin typeface="Arial"/>
              <a:ea typeface="Arial"/>
              <a:cs typeface="Arial"/>
              <a:sym typeface="Arial"/>
            </a:endParaRPr>
          </a:p>
          <a:p>
            <a:pPr marL="0" lvl="0" indent="0" algn="l" rtl="0">
              <a:spcBef>
                <a:spcPts val="1600"/>
              </a:spcBef>
              <a:spcAft>
                <a:spcPts val="1600"/>
              </a:spcAft>
              <a:buNone/>
            </a:pPr>
            <a:endParaRPr dirty="0"/>
          </a:p>
        </p:txBody>
      </p:sp>
      <p:sp>
        <p:nvSpPr>
          <p:cNvPr id="303" name="Google Shape;303;p4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Resources </a:t>
            </a:r>
            <a:r>
              <a:rPr lang="en" sz="1800" dirty="0"/>
              <a:t>(Slide 3 of 7)</a:t>
            </a:r>
            <a:endParaRPr sz="1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4"/>
          <p:cNvSpPr txBox="1">
            <a:spLocks noGrp="1"/>
          </p:cNvSpPr>
          <p:nvPr>
            <p:ph type="body" idx="1"/>
          </p:nvPr>
        </p:nvSpPr>
        <p:spPr>
          <a:xfrm>
            <a:off x="122700" y="665850"/>
            <a:ext cx="8898600" cy="4301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dirty="0">
                <a:solidFill>
                  <a:srgbClr val="000000"/>
                </a:solidFill>
                <a:latin typeface="Times New Roman"/>
                <a:ea typeface="Times New Roman"/>
                <a:cs typeface="Times New Roman"/>
                <a:sym typeface="Times New Roman"/>
              </a:rPr>
              <a:t>Lebrecht, Norman. “A Full Assessment of the Covid Risk of Playing Wind Instruments.” </a:t>
            </a:r>
            <a:r>
              <a:rPr lang="en" sz="1200" i="1" dirty="0">
                <a:solidFill>
                  <a:srgbClr val="000000"/>
                </a:solidFill>
                <a:latin typeface="Times New Roman"/>
                <a:ea typeface="Times New Roman"/>
                <a:cs typeface="Times New Roman"/>
                <a:sym typeface="Times New Roman"/>
              </a:rPr>
              <a:t>Slipped Disc</a:t>
            </a:r>
            <a:r>
              <a:rPr lang="en" sz="1200" dirty="0">
                <a:solidFill>
                  <a:srgbClr val="000000"/>
                </a:solidFill>
                <a:latin typeface="Times New Roman"/>
                <a:ea typeface="Times New Roman"/>
                <a:cs typeface="Times New Roman"/>
                <a:sym typeface="Times New Roman"/>
              </a:rPr>
              <a:t>, 11 June 2020,</a:t>
            </a:r>
            <a:endParaRPr sz="1200" dirty="0">
              <a:solidFill>
                <a:srgbClr val="000000"/>
              </a:solidFill>
              <a:latin typeface="Times New Roman"/>
              <a:ea typeface="Times New Roman"/>
              <a:cs typeface="Times New Roman"/>
              <a:sym typeface="Times New Roman"/>
            </a:endParaRPr>
          </a:p>
          <a:p>
            <a:pPr marL="457200" lvl="0" indent="0" algn="l" rtl="0">
              <a:lnSpc>
                <a:spcPct val="100000"/>
              </a:lnSpc>
              <a:spcBef>
                <a:spcPts val="1600"/>
              </a:spcBef>
              <a:spcAft>
                <a:spcPts val="0"/>
              </a:spcAft>
              <a:buNone/>
            </a:pPr>
            <a:r>
              <a:rPr lang="en" sz="1200" dirty="0">
                <a:solidFill>
                  <a:srgbClr val="000000"/>
                </a:solidFill>
                <a:latin typeface="Times New Roman"/>
                <a:ea typeface="Times New Roman"/>
                <a:cs typeface="Times New Roman"/>
                <a:sym typeface="Times New Roman"/>
              </a:rPr>
              <a:t>slippedisc.com/2020/06/a-full-assessment-of-the-covid-risk-of-playing-wind-instruments/.</a:t>
            </a:r>
            <a:endParaRPr sz="1200" dirty="0">
              <a:solidFill>
                <a:srgbClr val="000000"/>
              </a:solidFill>
              <a:highlight>
                <a:srgbClr val="FFFFFF"/>
              </a:highlight>
              <a:latin typeface="Times New Roman"/>
              <a:ea typeface="Times New Roman"/>
              <a:cs typeface="Times New Roman"/>
              <a:sym typeface="Times New Roman"/>
            </a:endParaRPr>
          </a:p>
          <a:p>
            <a:pPr marL="0" lvl="0" indent="0" algn="l" rtl="0">
              <a:lnSpc>
                <a:spcPct val="100000"/>
              </a:lnSpc>
              <a:spcBef>
                <a:spcPts val="1600"/>
              </a:spcBef>
              <a:spcAft>
                <a:spcPts val="0"/>
              </a:spcAft>
              <a:buNone/>
            </a:pPr>
            <a:r>
              <a:rPr lang="en" sz="1200" dirty="0">
                <a:solidFill>
                  <a:srgbClr val="000000"/>
                </a:solidFill>
                <a:highlight>
                  <a:srgbClr val="FFFFFF"/>
                </a:highlight>
                <a:latin typeface="Times New Roman"/>
                <a:ea typeface="Times New Roman"/>
                <a:cs typeface="Times New Roman"/>
                <a:sym typeface="Times New Roman"/>
              </a:rPr>
              <a:t>Liu, et al. Aerodynamic analysis of SARS-CoV-2 in two Wuhan hospitals. </a:t>
            </a:r>
            <a:r>
              <a:rPr lang="en" sz="1200" i="1" dirty="0">
                <a:solidFill>
                  <a:srgbClr val="000000"/>
                </a:solidFill>
                <a:latin typeface="Times New Roman"/>
                <a:ea typeface="Times New Roman"/>
                <a:cs typeface="Times New Roman"/>
                <a:sym typeface="Times New Roman"/>
              </a:rPr>
              <a:t>Nature.</a:t>
            </a:r>
            <a:r>
              <a:rPr lang="en" sz="1200" dirty="0">
                <a:solidFill>
                  <a:srgbClr val="000000"/>
                </a:solidFill>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xmlns="" val="tx"/>
                    </a:ext>
                  </a:extLst>
                </a:hlinkClick>
              </a:rPr>
              <a:t> </a:t>
            </a:r>
            <a:r>
              <a:rPr lang="en" sz="1200" dirty="0">
                <a:solidFill>
                  <a:srgbClr val="000000"/>
                </a:solidFill>
                <a:highlight>
                  <a:srgbClr val="FFFFFF"/>
                </a:highlight>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xmlns="" val="tx"/>
                    </a:ext>
                  </a:extLst>
                </a:hlinkClick>
              </a:rPr>
              <a:t>https://doi.org/10.1038/s41586-020-2271-3</a:t>
            </a:r>
            <a:r>
              <a:rPr lang="en" sz="1200" dirty="0">
                <a:solidFill>
                  <a:srgbClr val="000000"/>
                </a:solidFill>
                <a:highlight>
                  <a:srgbClr val="FFFFFF"/>
                </a:highlight>
                <a:latin typeface="Times New Roman"/>
                <a:ea typeface="Times New Roman"/>
                <a:cs typeface="Times New Roman"/>
                <a:sym typeface="Times New Roman"/>
              </a:rPr>
              <a:t> (2020). </a:t>
            </a:r>
            <a:endParaRPr sz="1200" dirty="0">
              <a:solidFill>
                <a:srgbClr val="000000"/>
              </a:solidFill>
              <a:highlight>
                <a:srgbClr val="FFFFFF"/>
              </a:highlight>
              <a:latin typeface="Times New Roman"/>
              <a:ea typeface="Times New Roman"/>
              <a:cs typeface="Times New Roman"/>
              <a:sym typeface="Times New Roman"/>
            </a:endParaRPr>
          </a:p>
          <a:p>
            <a:pPr marL="457200" lvl="0" indent="0" algn="l" rtl="0">
              <a:lnSpc>
                <a:spcPct val="100000"/>
              </a:lnSpc>
              <a:spcBef>
                <a:spcPts val="1600"/>
              </a:spcBef>
              <a:spcAft>
                <a:spcPts val="0"/>
              </a:spcAft>
              <a:buNone/>
            </a:pPr>
            <a:r>
              <a:rPr lang="en" sz="1200" dirty="0">
                <a:solidFill>
                  <a:srgbClr val="000000"/>
                </a:solidFill>
                <a:highlight>
                  <a:srgbClr val="FFFFFF"/>
                </a:highlight>
                <a:latin typeface="Times New Roman"/>
                <a:ea typeface="Times New Roman"/>
                <a:cs typeface="Times New Roman"/>
                <a:sym typeface="Times New Roman"/>
              </a:rPr>
              <a:t>Morawska, L., Tang, J. W., Bahnfleth, W., Bluyssen, P. M., Boerstra, A., Buonanno, G., . . .Yao, M. (2020). How can airborne transmission of COVID-19 indoors be minimised? </a:t>
            </a:r>
            <a:r>
              <a:rPr lang="en" sz="1200" i="1" dirty="0">
                <a:solidFill>
                  <a:srgbClr val="000000"/>
                </a:solidFill>
                <a:latin typeface="Times New Roman"/>
                <a:ea typeface="Times New Roman"/>
                <a:cs typeface="Times New Roman"/>
                <a:sym typeface="Times New Roman"/>
              </a:rPr>
              <a:t>Environment International,</a:t>
            </a:r>
            <a:r>
              <a:rPr lang="en" sz="1200" dirty="0">
                <a:solidFill>
                  <a:srgbClr val="000000"/>
                </a:solidFill>
                <a:highlight>
                  <a:srgbClr val="FFFFFF"/>
                </a:highlight>
                <a:latin typeface="Times New Roman"/>
                <a:ea typeface="Times New Roman"/>
                <a:cs typeface="Times New Roman"/>
                <a:sym typeface="Times New Roman"/>
              </a:rPr>
              <a:t> </a:t>
            </a:r>
            <a:r>
              <a:rPr lang="en" sz="1200" i="1" dirty="0">
                <a:solidFill>
                  <a:srgbClr val="000000"/>
                </a:solidFill>
                <a:latin typeface="Times New Roman"/>
                <a:ea typeface="Times New Roman"/>
                <a:cs typeface="Times New Roman"/>
                <a:sym typeface="Times New Roman"/>
              </a:rPr>
              <a:t>142</a:t>
            </a:r>
            <a:r>
              <a:rPr lang="en" sz="1200" dirty="0">
                <a:solidFill>
                  <a:srgbClr val="000000"/>
                </a:solidFill>
                <a:highlight>
                  <a:srgbClr val="FFFFFF"/>
                </a:highlight>
                <a:latin typeface="Times New Roman"/>
                <a:ea typeface="Times New Roman"/>
                <a:cs typeface="Times New Roman"/>
                <a:sym typeface="Times New Roman"/>
              </a:rPr>
              <a:t>, 105832. doi:10.1016/j.envint.2020.105832</a:t>
            </a:r>
            <a:endParaRPr sz="1200" dirty="0">
              <a:solidFill>
                <a:srgbClr val="000000"/>
              </a:solidFill>
              <a:highlight>
                <a:srgbClr val="FFFFFF"/>
              </a:highlight>
              <a:latin typeface="Times New Roman"/>
              <a:ea typeface="Times New Roman"/>
              <a:cs typeface="Times New Roman"/>
              <a:sym typeface="Times New Roman"/>
            </a:endParaRPr>
          </a:p>
          <a:p>
            <a:pPr marL="0" lvl="0" indent="0" algn="l" rtl="0">
              <a:lnSpc>
                <a:spcPct val="100000"/>
              </a:lnSpc>
              <a:spcBef>
                <a:spcPts val="1600"/>
              </a:spcBef>
              <a:spcAft>
                <a:spcPts val="0"/>
              </a:spcAft>
              <a:buNone/>
            </a:pPr>
            <a:r>
              <a:rPr lang="en" sz="1200" dirty="0">
                <a:solidFill>
                  <a:srgbClr val="000000"/>
                </a:solidFill>
                <a:latin typeface="Times New Roman"/>
                <a:ea typeface="Times New Roman"/>
                <a:cs typeface="Times New Roman"/>
                <a:sym typeface="Times New Roman"/>
              </a:rPr>
              <a:t>Miller, Shelly. “Coronavirus Drifts through the Air in Microscopic Droplets – Here's the Science of Infectious Aerosols.” </a:t>
            </a:r>
            <a:r>
              <a:rPr lang="en" sz="1200" i="1" dirty="0">
                <a:solidFill>
                  <a:srgbClr val="000000"/>
                </a:solidFill>
                <a:latin typeface="Times New Roman"/>
                <a:ea typeface="Times New Roman"/>
                <a:cs typeface="Times New Roman"/>
                <a:sym typeface="Times New Roman"/>
              </a:rPr>
              <a:t>The </a:t>
            </a:r>
            <a:endParaRPr sz="1200" i="1" dirty="0">
              <a:solidFill>
                <a:srgbClr val="000000"/>
              </a:solidFill>
              <a:latin typeface="Times New Roman"/>
              <a:ea typeface="Times New Roman"/>
              <a:cs typeface="Times New Roman"/>
              <a:sym typeface="Times New Roman"/>
            </a:endParaRPr>
          </a:p>
          <a:p>
            <a:pPr marL="457200" lvl="0" indent="0" algn="l" rtl="0">
              <a:lnSpc>
                <a:spcPct val="100000"/>
              </a:lnSpc>
              <a:spcBef>
                <a:spcPts val="1600"/>
              </a:spcBef>
              <a:spcAft>
                <a:spcPts val="0"/>
              </a:spcAft>
              <a:buNone/>
            </a:pPr>
            <a:r>
              <a:rPr lang="en" sz="1200" i="1" dirty="0">
                <a:solidFill>
                  <a:srgbClr val="000000"/>
                </a:solidFill>
                <a:latin typeface="Times New Roman"/>
                <a:ea typeface="Times New Roman"/>
                <a:cs typeface="Times New Roman"/>
                <a:sym typeface="Times New Roman"/>
              </a:rPr>
              <a:t>Conversation</a:t>
            </a:r>
            <a:r>
              <a:rPr lang="en" sz="1200" dirty="0">
                <a:solidFill>
                  <a:srgbClr val="000000"/>
                </a:solidFill>
                <a:latin typeface="Times New Roman"/>
                <a:ea typeface="Times New Roman"/>
                <a:cs typeface="Times New Roman"/>
                <a:sym typeface="Times New Roman"/>
              </a:rPr>
              <a:t>, 2 May 2020, theconversation.com/coronavirus-drifts-through-the-air-in-microscopic-droplets-heres-the-science-of-infectious-aerosols-136663</a:t>
            </a:r>
            <a:endParaRPr sz="1200" dirty="0">
              <a:solidFill>
                <a:srgbClr val="000000"/>
              </a:solidFill>
              <a:latin typeface="Times New Roman"/>
              <a:ea typeface="Times New Roman"/>
              <a:cs typeface="Times New Roman"/>
              <a:sym typeface="Times New Roman"/>
            </a:endParaRPr>
          </a:p>
          <a:p>
            <a:pPr marL="0" lvl="0" indent="0" algn="l" rtl="0">
              <a:lnSpc>
                <a:spcPct val="100000"/>
              </a:lnSpc>
              <a:spcBef>
                <a:spcPts val="1600"/>
              </a:spcBef>
              <a:spcAft>
                <a:spcPts val="0"/>
              </a:spcAft>
              <a:buNone/>
            </a:pPr>
            <a:r>
              <a:rPr lang="en" sz="1200" dirty="0">
                <a:solidFill>
                  <a:srgbClr val="000000"/>
                </a:solidFill>
                <a:latin typeface="Times New Roman"/>
                <a:ea typeface="Times New Roman"/>
                <a:cs typeface="Times New Roman"/>
                <a:sym typeface="Times New Roman"/>
              </a:rPr>
              <a:t>Miller, S., Vance, M., &amp; Hertzberg, J. (2020). </a:t>
            </a:r>
            <a:r>
              <a:rPr lang="en" sz="1200" i="1" dirty="0">
                <a:solidFill>
                  <a:srgbClr val="000000"/>
                </a:solidFill>
                <a:latin typeface="Times New Roman"/>
                <a:ea typeface="Times New Roman"/>
                <a:cs typeface="Times New Roman"/>
                <a:sym typeface="Times New Roman"/>
              </a:rPr>
              <a:t>Statement of Work: Aerosol Generation from Playing Band Instruments and Risk of </a:t>
            </a:r>
            <a:endParaRPr sz="1200" i="1" dirty="0">
              <a:solidFill>
                <a:srgbClr val="000000"/>
              </a:solidFill>
              <a:latin typeface="Times New Roman"/>
              <a:ea typeface="Times New Roman"/>
              <a:cs typeface="Times New Roman"/>
              <a:sym typeface="Times New Roman"/>
            </a:endParaRPr>
          </a:p>
          <a:p>
            <a:pPr marL="457200" lvl="0" indent="0" algn="l" rtl="0">
              <a:lnSpc>
                <a:spcPct val="100000"/>
              </a:lnSpc>
              <a:spcBef>
                <a:spcPts val="1600"/>
              </a:spcBef>
              <a:spcAft>
                <a:spcPts val="0"/>
              </a:spcAft>
              <a:buNone/>
            </a:pPr>
            <a:r>
              <a:rPr lang="en" sz="1200" i="1" dirty="0">
                <a:solidFill>
                  <a:srgbClr val="000000"/>
                </a:solidFill>
                <a:latin typeface="Times New Roman"/>
                <a:ea typeface="Times New Roman"/>
                <a:cs typeface="Times New Roman"/>
                <a:sym typeface="Times New Roman"/>
              </a:rPr>
              <a:t>Infectious Disease Transmission</a:t>
            </a:r>
            <a:r>
              <a:rPr lang="en" sz="1200" dirty="0">
                <a:solidFill>
                  <a:srgbClr val="000000"/>
                </a:solidFill>
                <a:latin typeface="Times New Roman"/>
                <a:ea typeface="Times New Roman"/>
                <a:cs typeface="Times New Roman"/>
                <a:sym typeface="Times New Roman"/>
              </a:rPr>
              <a:t> [White paper]. University of Colorado Boulder. </a:t>
            </a:r>
            <a:endParaRPr sz="1200" dirty="0">
              <a:solidFill>
                <a:srgbClr val="000000"/>
              </a:solidFill>
              <a:latin typeface="Times New Roman"/>
              <a:ea typeface="Times New Roman"/>
              <a:cs typeface="Times New Roman"/>
              <a:sym typeface="Times New Roman"/>
            </a:endParaRPr>
          </a:p>
          <a:p>
            <a:pPr marL="0" lvl="0" indent="0" algn="l" rtl="0">
              <a:lnSpc>
                <a:spcPct val="100000"/>
              </a:lnSpc>
              <a:spcBef>
                <a:spcPts val="1600"/>
              </a:spcBef>
              <a:spcAft>
                <a:spcPts val="0"/>
              </a:spcAft>
              <a:buNone/>
            </a:pPr>
            <a:r>
              <a:rPr lang="en" sz="1200" dirty="0">
                <a:solidFill>
                  <a:srgbClr val="000000"/>
                </a:solidFill>
                <a:latin typeface="Times New Roman"/>
                <a:ea typeface="Times New Roman"/>
                <a:cs typeface="Times New Roman"/>
                <a:sym typeface="Times New Roman"/>
              </a:rPr>
              <a:t>Miller, S., Vance, M., &amp; Hertzberg, J., Toohey, D., (2020). </a:t>
            </a:r>
            <a:r>
              <a:rPr lang="en" sz="1200" i="1" dirty="0">
                <a:solidFill>
                  <a:srgbClr val="000000"/>
                </a:solidFill>
                <a:latin typeface="Times New Roman"/>
                <a:ea typeface="Times New Roman"/>
                <a:cs typeface="Times New Roman"/>
                <a:sym typeface="Times New Roman"/>
              </a:rPr>
              <a:t>Statement of Work: Aerosol Generation from Playing Band Instruments, </a:t>
            </a:r>
            <a:endParaRPr sz="1200" i="1" dirty="0">
              <a:solidFill>
                <a:srgbClr val="000000"/>
              </a:solidFill>
              <a:latin typeface="Times New Roman"/>
              <a:ea typeface="Times New Roman"/>
              <a:cs typeface="Times New Roman"/>
              <a:sym typeface="Times New Roman"/>
            </a:endParaRPr>
          </a:p>
          <a:p>
            <a:pPr marL="457200" lvl="0" indent="0" algn="l" rtl="0">
              <a:lnSpc>
                <a:spcPct val="100000"/>
              </a:lnSpc>
              <a:spcBef>
                <a:spcPts val="1600"/>
              </a:spcBef>
              <a:spcAft>
                <a:spcPts val="0"/>
              </a:spcAft>
              <a:buNone/>
            </a:pPr>
            <a:r>
              <a:rPr lang="en" sz="1200" i="1" dirty="0">
                <a:solidFill>
                  <a:srgbClr val="000000"/>
                </a:solidFill>
                <a:latin typeface="Times New Roman"/>
                <a:ea typeface="Times New Roman"/>
                <a:cs typeface="Times New Roman"/>
                <a:sym typeface="Times New Roman"/>
              </a:rPr>
              <a:t>Singing and Performing and Risk of Infectious Disease Transmission</a:t>
            </a:r>
            <a:r>
              <a:rPr lang="en" sz="1200" dirty="0">
                <a:solidFill>
                  <a:srgbClr val="000000"/>
                </a:solidFill>
                <a:latin typeface="Times New Roman"/>
                <a:ea typeface="Times New Roman"/>
                <a:cs typeface="Times New Roman"/>
                <a:sym typeface="Times New Roman"/>
              </a:rPr>
              <a:t> [White paper]. University of Colorado Boulder.</a:t>
            </a:r>
            <a:endParaRPr sz="1200" dirty="0">
              <a:solidFill>
                <a:srgbClr val="000000"/>
              </a:solidFill>
              <a:latin typeface="Times New Roman"/>
              <a:ea typeface="Times New Roman"/>
              <a:cs typeface="Times New Roman"/>
              <a:sym typeface="Times New Roman"/>
            </a:endParaRPr>
          </a:p>
          <a:p>
            <a:pPr marL="0" lvl="0" indent="0" algn="l" rtl="0">
              <a:spcBef>
                <a:spcPts val="1600"/>
              </a:spcBef>
              <a:spcAft>
                <a:spcPts val="1600"/>
              </a:spcAft>
              <a:buNone/>
            </a:pPr>
            <a:endParaRPr sz="1200" dirty="0">
              <a:latin typeface="Times New Roman"/>
              <a:ea typeface="Times New Roman"/>
              <a:cs typeface="Times New Roman"/>
              <a:sym typeface="Times New Roman"/>
            </a:endParaRPr>
          </a:p>
        </p:txBody>
      </p:sp>
      <p:sp>
        <p:nvSpPr>
          <p:cNvPr id="309" name="Google Shape;309;p44"/>
          <p:cNvSpPr txBox="1">
            <a:spLocks noGrp="1"/>
          </p:cNvSpPr>
          <p:nvPr>
            <p:ph type="title"/>
          </p:nvPr>
        </p:nvSpPr>
        <p:spPr>
          <a:xfrm>
            <a:off x="311700" y="14910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Resources </a:t>
            </a:r>
            <a:r>
              <a:rPr lang="en" sz="1800" dirty="0"/>
              <a:t>(Slide 4 of 7)</a:t>
            </a:r>
            <a:endParaRPr sz="18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5"/>
          <p:cNvSpPr txBox="1">
            <a:spLocks noGrp="1"/>
          </p:cNvSpPr>
          <p:nvPr>
            <p:ph type="body" idx="1"/>
          </p:nvPr>
        </p:nvSpPr>
        <p:spPr>
          <a:xfrm>
            <a:off x="311700" y="756075"/>
            <a:ext cx="8520600" cy="3339000"/>
          </a:xfrm>
          <a:prstGeom prst="rect">
            <a:avLst/>
          </a:prstGeom>
        </p:spPr>
        <p:txBody>
          <a:bodyPr spcFirstLastPara="1" wrap="square" lIns="91425" tIns="91425" rIns="91425" bIns="91425" anchor="t" anchorCtr="0">
            <a:noAutofit/>
          </a:bodyPr>
          <a:lstStyle/>
          <a:p>
            <a:pPr marL="0" lvl="0" indent="0" algn="l" rtl="0">
              <a:lnSpc>
                <a:spcPct val="100000"/>
              </a:lnSpc>
              <a:spcBef>
                <a:spcPts val="1200"/>
              </a:spcBef>
              <a:spcAft>
                <a:spcPts val="0"/>
              </a:spcAft>
              <a:buNone/>
            </a:pPr>
            <a:r>
              <a:rPr lang="en" sz="1200">
                <a:solidFill>
                  <a:srgbClr val="000000"/>
                </a:solidFill>
                <a:highlight>
                  <a:srgbClr val="FFFFFF"/>
                </a:highlight>
                <a:latin typeface="Times New Roman"/>
                <a:ea typeface="Times New Roman"/>
                <a:cs typeface="Times New Roman"/>
                <a:sym typeface="Times New Roman"/>
              </a:rPr>
              <a:t>National Federation of State High School Associations (NFHS), and National Association for Music Education (NAfME). 2020, Fall </a:t>
            </a:r>
            <a:endParaRPr sz="1200">
              <a:solidFill>
                <a:srgbClr val="000000"/>
              </a:solidFill>
              <a:highlight>
                <a:srgbClr val="FFFFFF"/>
              </a:highlight>
              <a:latin typeface="Times New Roman"/>
              <a:ea typeface="Times New Roman"/>
              <a:cs typeface="Times New Roman"/>
              <a:sym typeface="Times New Roman"/>
            </a:endParaRPr>
          </a:p>
          <a:p>
            <a:pPr marL="0" lvl="0" indent="457200" algn="l" rtl="0">
              <a:lnSpc>
                <a:spcPct val="100000"/>
              </a:lnSpc>
              <a:spcBef>
                <a:spcPts val="1200"/>
              </a:spcBef>
              <a:spcAft>
                <a:spcPts val="0"/>
              </a:spcAft>
              <a:buNone/>
            </a:pPr>
            <a:r>
              <a:rPr lang="en" sz="1200">
                <a:solidFill>
                  <a:srgbClr val="000000"/>
                </a:solidFill>
                <a:highlight>
                  <a:srgbClr val="FFFFFF"/>
                </a:highlight>
                <a:latin typeface="Times New Roman"/>
                <a:ea typeface="Times New Roman"/>
                <a:cs typeface="Times New Roman"/>
                <a:sym typeface="Times New Roman"/>
              </a:rPr>
              <a:t>2020 Guidance for Music Education.</a:t>
            </a:r>
            <a:endParaRPr sz="1200">
              <a:solidFill>
                <a:srgbClr val="000000"/>
              </a:solidFill>
              <a:highlight>
                <a:srgbClr val="FFFFFF"/>
              </a:highlight>
              <a:latin typeface="Times New Roman"/>
              <a:ea typeface="Times New Roman"/>
              <a:cs typeface="Times New Roman"/>
              <a:sym typeface="Times New Roman"/>
            </a:endParaRPr>
          </a:p>
          <a:p>
            <a:pPr marL="0" lvl="0" indent="0" algn="l" rtl="0">
              <a:lnSpc>
                <a:spcPct val="100000"/>
              </a:lnSpc>
              <a:spcBef>
                <a:spcPts val="1200"/>
              </a:spcBef>
              <a:spcAft>
                <a:spcPts val="0"/>
              </a:spcAft>
              <a:buNone/>
            </a:pPr>
            <a:r>
              <a:rPr lang="en" sz="1200">
                <a:solidFill>
                  <a:srgbClr val="000000"/>
                </a:solidFill>
                <a:highlight>
                  <a:srgbClr val="FFFFFF"/>
                </a:highlight>
                <a:latin typeface="Times New Roman"/>
                <a:ea typeface="Times New Roman"/>
                <a:cs typeface="Times New Roman"/>
                <a:sym typeface="Times New Roman"/>
              </a:rPr>
              <a:t>Nishiura, Hiroshi, et al. “Closed Environments Facilitate Secondary Transmission of Coronavirus Disease 2019 (COVID-19).” 2020, </a:t>
            </a:r>
            <a:endParaRPr sz="1200">
              <a:solidFill>
                <a:srgbClr val="000000"/>
              </a:solidFill>
              <a:highlight>
                <a:srgbClr val="FFFFFF"/>
              </a:highlight>
              <a:latin typeface="Times New Roman"/>
              <a:ea typeface="Times New Roman"/>
              <a:cs typeface="Times New Roman"/>
              <a:sym typeface="Times New Roman"/>
            </a:endParaRPr>
          </a:p>
          <a:p>
            <a:pPr marL="457200" lvl="0" indent="0" algn="l" rtl="0">
              <a:lnSpc>
                <a:spcPct val="100000"/>
              </a:lnSpc>
              <a:spcBef>
                <a:spcPts val="1200"/>
              </a:spcBef>
              <a:spcAft>
                <a:spcPts val="0"/>
              </a:spcAft>
              <a:buNone/>
            </a:pPr>
            <a:r>
              <a:rPr lang="en" sz="1200">
                <a:solidFill>
                  <a:srgbClr val="000000"/>
                </a:solidFill>
                <a:highlight>
                  <a:srgbClr val="FFFFFF"/>
                </a:highlight>
                <a:latin typeface="Times New Roman"/>
                <a:ea typeface="Times New Roman"/>
                <a:cs typeface="Times New Roman"/>
                <a:sym typeface="Times New Roman"/>
              </a:rPr>
              <a:t>doi:10.1101/2020.02.28.20029272.</a:t>
            </a:r>
            <a:endParaRPr sz="1200">
              <a:solidFill>
                <a:srgbClr val="000000"/>
              </a:solidFill>
              <a:highlight>
                <a:srgbClr val="FFFFFF"/>
              </a:highlight>
              <a:latin typeface="Times New Roman"/>
              <a:ea typeface="Times New Roman"/>
              <a:cs typeface="Times New Roman"/>
              <a:sym typeface="Times New Roman"/>
            </a:endParaRPr>
          </a:p>
          <a:p>
            <a:pPr marL="0" lvl="0" indent="0" algn="l" rtl="0">
              <a:lnSpc>
                <a:spcPct val="100000"/>
              </a:lnSpc>
              <a:spcBef>
                <a:spcPts val="1200"/>
              </a:spcBef>
              <a:spcAft>
                <a:spcPts val="0"/>
              </a:spcAft>
              <a:buNone/>
            </a:pPr>
            <a:r>
              <a:rPr lang="en" sz="1200">
                <a:solidFill>
                  <a:srgbClr val="000000"/>
                </a:solidFill>
                <a:highlight>
                  <a:srgbClr val="FFFFFF"/>
                </a:highlight>
                <a:latin typeface="Times New Roman"/>
                <a:ea typeface="Times New Roman"/>
                <a:cs typeface="Times New Roman"/>
                <a:sym typeface="Times New Roman"/>
              </a:rPr>
              <a:t>Qian, Hua, et al. “Indoor Transmission of SARS-CoV-2.” 2020.</a:t>
            </a:r>
            <a:endParaRPr sz="1200">
              <a:solidFill>
                <a:srgbClr val="000000"/>
              </a:solidFill>
              <a:highlight>
                <a:srgbClr val="FFFFFF"/>
              </a:highlight>
              <a:latin typeface="Times New Roman"/>
              <a:ea typeface="Times New Roman"/>
              <a:cs typeface="Times New Roman"/>
              <a:sym typeface="Times New Roman"/>
            </a:endParaRPr>
          </a:p>
          <a:p>
            <a:pPr marL="0" lvl="0" indent="0" algn="l" rtl="0">
              <a:lnSpc>
                <a:spcPct val="100000"/>
              </a:lnSpc>
              <a:spcBef>
                <a:spcPts val="1200"/>
              </a:spcBef>
              <a:spcAft>
                <a:spcPts val="0"/>
              </a:spcAft>
              <a:buNone/>
            </a:pPr>
            <a:r>
              <a:rPr lang="en" sz="1200">
                <a:solidFill>
                  <a:srgbClr val="000000"/>
                </a:solidFill>
                <a:highlight>
                  <a:srgbClr val="FFFFFF"/>
                </a:highlight>
                <a:latin typeface="Times New Roman"/>
                <a:ea typeface="Times New Roman"/>
                <a:cs typeface="Times New Roman"/>
                <a:sym typeface="Times New Roman"/>
              </a:rPr>
              <a:t>Spahn, C., and Richter, B. (2020, May 19). </a:t>
            </a:r>
            <a:r>
              <a:rPr lang="en" sz="1200" i="1">
                <a:solidFill>
                  <a:srgbClr val="000000"/>
                </a:solidFill>
                <a:latin typeface="Times New Roman"/>
                <a:ea typeface="Times New Roman"/>
                <a:cs typeface="Times New Roman"/>
                <a:sym typeface="Times New Roman"/>
              </a:rPr>
              <a:t>Risk Assessment of a Coronavirus Infection in the Field of Music</a:t>
            </a:r>
            <a:r>
              <a:rPr lang="en" sz="1200">
                <a:solidFill>
                  <a:srgbClr val="000000"/>
                </a:solidFill>
                <a:highlight>
                  <a:srgbClr val="FFFFFF"/>
                </a:highlight>
                <a:latin typeface="Times New Roman"/>
                <a:ea typeface="Times New Roman"/>
                <a:cs typeface="Times New Roman"/>
                <a:sym typeface="Times New Roman"/>
              </a:rPr>
              <a:t> [Scholarly project]. In </a:t>
            </a:r>
            <a:endParaRPr sz="1200">
              <a:solidFill>
                <a:srgbClr val="000000"/>
              </a:solidFill>
              <a:highlight>
                <a:srgbClr val="FFFFFF"/>
              </a:highlight>
              <a:latin typeface="Times New Roman"/>
              <a:ea typeface="Times New Roman"/>
              <a:cs typeface="Times New Roman"/>
              <a:sym typeface="Times New Roman"/>
            </a:endParaRPr>
          </a:p>
          <a:p>
            <a:pPr marL="457200" lvl="0" indent="0" algn="l" rtl="0">
              <a:lnSpc>
                <a:spcPct val="100000"/>
              </a:lnSpc>
              <a:spcBef>
                <a:spcPts val="1600"/>
              </a:spcBef>
              <a:spcAft>
                <a:spcPts val="0"/>
              </a:spcAft>
              <a:buNone/>
            </a:pPr>
            <a:r>
              <a:rPr lang="en" sz="1200" i="1">
                <a:solidFill>
                  <a:srgbClr val="000000"/>
                </a:solidFill>
                <a:latin typeface="Times New Roman"/>
                <a:ea typeface="Times New Roman"/>
                <a:cs typeface="Times New Roman"/>
                <a:sym typeface="Times New Roman"/>
              </a:rPr>
              <a:t>Universitats Klinikum Freiburg</a:t>
            </a:r>
            <a:r>
              <a:rPr lang="en" sz="1200">
                <a:solidFill>
                  <a:srgbClr val="000000"/>
                </a:solidFill>
                <a:highlight>
                  <a:srgbClr val="FFFFFF"/>
                </a:highlight>
                <a:latin typeface="Times New Roman"/>
                <a:ea typeface="Times New Roman"/>
                <a:cs typeface="Times New Roman"/>
                <a:sym typeface="Times New Roman"/>
              </a:rPr>
              <a:t>. Retrieved June, 2020.</a:t>
            </a:r>
            <a:endParaRPr sz="1200">
              <a:solidFill>
                <a:srgbClr val="000000"/>
              </a:solidFill>
              <a:highlight>
                <a:srgbClr val="FFFFFF"/>
              </a:highlight>
              <a:latin typeface="Times New Roman"/>
              <a:ea typeface="Times New Roman"/>
              <a:cs typeface="Times New Roman"/>
              <a:sym typeface="Times New Roman"/>
            </a:endParaRPr>
          </a:p>
          <a:p>
            <a:pPr marL="0" lvl="0" indent="0" algn="l" rtl="0">
              <a:lnSpc>
                <a:spcPct val="100000"/>
              </a:lnSpc>
              <a:spcBef>
                <a:spcPts val="1600"/>
              </a:spcBef>
              <a:spcAft>
                <a:spcPts val="0"/>
              </a:spcAft>
              <a:buNone/>
            </a:pPr>
            <a:r>
              <a:rPr lang="en" sz="1200">
                <a:solidFill>
                  <a:srgbClr val="000000"/>
                </a:solidFill>
                <a:highlight>
                  <a:srgbClr val="FFFFFF"/>
                </a:highlight>
                <a:latin typeface="Times New Roman"/>
                <a:ea typeface="Times New Roman"/>
                <a:cs typeface="Times New Roman"/>
                <a:sym typeface="Times New Roman"/>
              </a:rPr>
              <a:t>Spahn, Claudia, and Richter, B. “Risk Assessment Regarding Corona-Infections in Music Making.” </a:t>
            </a:r>
            <a:r>
              <a:rPr lang="en" sz="1200" i="1">
                <a:solidFill>
                  <a:srgbClr val="000000"/>
                </a:solidFill>
                <a:latin typeface="Times New Roman"/>
                <a:ea typeface="Times New Roman"/>
                <a:cs typeface="Times New Roman"/>
                <a:sym typeface="Times New Roman"/>
              </a:rPr>
              <a:t>Conductors Guild</a:t>
            </a:r>
            <a:r>
              <a:rPr lang="en" sz="1200">
                <a:solidFill>
                  <a:srgbClr val="000000"/>
                </a:solidFill>
                <a:latin typeface="Times New Roman"/>
                <a:ea typeface="Times New Roman"/>
                <a:cs typeface="Times New Roman"/>
                <a:sym typeface="Times New Roman"/>
              </a:rPr>
              <a:t>, 30 Apr. 2020, </a:t>
            </a:r>
            <a:endParaRPr sz="1200">
              <a:solidFill>
                <a:srgbClr val="000000"/>
              </a:solidFill>
              <a:latin typeface="Times New Roman"/>
              <a:ea typeface="Times New Roman"/>
              <a:cs typeface="Times New Roman"/>
              <a:sym typeface="Times New Roman"/>
            </a:endParaRPr>
          </a:p>
          <a:p>
            <a:pPr marL="457200" lvl="0" indent="0" algn="l" rtl="0">
              <a:lnSpc>
                <a:spcPct val="100000"/>
              </a:lnSpc>
              <a:spcBef>
                <a:spcPts val="1600"/>
              </a:spcBef>
              <a:spcAft>
                <a:spcPts val="0"/>
              </a:spcAft>
              <a:buNone/>
            </a:pPr>
            <a:r>
              <a:rPr lang="en" sz="1200">
                <a:solidFill>
                  <a:srgbClr val="000000"/>
                </a:solidFill>
                <a:latin typeface="Times New Roman"/>
                <a:ea typeface="Times New Roman"/>
                <a:cs typeface="Times New Roman"/>
                <a:sym typeface="Times New Roman"/>
              </a:rPr>
              <a:t>www.conductorsguild.org/2020-coronavirus.</a:t>
            </a:r>
            <a:endParaRPr sz="1200">
              <a:solidFill>
                <a:srgbClr val="000000"/>
              </a:solidFill>
              <a:latin typeface="Times New Roman"/>
              <a:ea typeface="Times New Roman"/>
              <a:cs typeface="Times New Roman"/>
              <a:sym typeface="Times New Roman"/>
            </a:endParaRPr>
          </a:p>
          <a:p>
            <a:pPr marL="0" lvl="0" indent="0" algn="l" rtl="0">
              <a:lnSpc>
                <a:spcPct val="100000"/>
              </a:lnSpc>
              <a:spcBef>
                <a:spcPts val="1600"/>
              </a:spcBef>
              <a:spcAft>
                <a:spcPts val="0"/>
              </a:spcAft>
              <a:buNone/>
            </a:pPr>
            <a:r>
              <a:rPr lang="en" sz="1200">
                <a:solidFill>
                  <a:srgbClr val="000000"/>
                </a:solidFill>
                <a:highlight>
                  <a:srgbClr val="FFFFFF"/>
                </a:highlight>
                <a:latin typeface="Times New Roman"/>
                <a:ea typeface="Times New Roman"/>
                <a:cs typeface="Times New Roman"/>
                <a:sym typeface="Times New Roman"/>
              </a:rPr>
              <a:t>UK Association for Music Education (2020, June 2). Guidance for Providers. Retrieved June 2020, from https://www.musicmark.org.uk</a:t>
            </a:r>
            <a:endParaRPr sz="1200">
              <a:solidFill>
                <a:srgbClr val="000000"/>
              </a:solidFill>
              <a:latin typeface="Times New Roman"/>
              <a:ea typeface="Times New Roman"/>
              <a:cs typeface="Times New Roman"/>
              <a:sym typeface="Times New Roman"/>
            </a:endParaRPr>
          </a:p>
          <a:p>
            <a:pPr marL="0" lvl="0" indent="0" algn="l" rtl="0">
              <a:lnSpc>
                <a:spcPct val="100000"/>
              </a:lnSpc>
              <a:spcBef>
                <a:spcPts val="1200"/>
              </a:spcBef>
              <a:spcAft>
                <a:spcPts val="1600"/>
              </a:spcAft>
              <a:buNone/>
            </a:pPr>
            <a:endParaRPr/>
          </a:p>
        </p:txBody>
      </p:sp>
      <p:sp>
        <p:nvSpPr>
          <p:cNvPr id="315" name="Google Shape;315;p45"/>
          <p:cNvSpPr txBox="1">
            <a:spLocks noGrp="1"/>
          </p:cNvSpPr>
          <p:nvPr>
            <p:ph type="title"/>
          </p:nvPr>
        </p:nvSpPr>
        <p:spPr>
          <a:xfrm>
            <a:off x="311700" y="25070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Resources </a:t>
            </a:r>
            <a:r>
              <a:rPr lang="en" sz="1800" dirty="0"/>
              <a:t>(Slide 5 of 7)</a:t>
            </a:r>
            <a:endParaRPr sz="1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Resources </a:t>
            </a:r>
            <a:r>
              <a:rPr lang="en" sz="1800" dirty="0"/>
              <a:t>(Slide 6 of 7)</a:t>
            </a:r>
            <a:endParaRPr sz="1800" dirty="0"/>
          </a:p>
        </p:txBody>
      </p:sp>
      <p:sp>
        <p:nvSpPr>
          <p:cNvPr id="321" name="Google Shape;321;p46"/>
          <p:cNvSpPr txBox="1">
            <a:spLocks noGrp="1"/>
          </p:cNvSpPr>
          <p:nvPr>
            <p:ph type="body" idx="1"/>
          </p:nvPr>
        </p:nvSpPr>
        <p:spPr>
          <a:xfrm>
            <a:off x="311700" y="1229975"/>
            <a:ext cx="8520600" cy="333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000000"/>
                </a:solidFill>
                <a:highlight>
                  <a:srgbClr val="FFFFFF"/>
                </a:highlight>
                <a:latin typeface="Times New Roman"/>
                <a:ea typeface="Times New Roman"/>
                <a:cs typeface="Times New Roman"/>
                <a:sym typeface="Times New Roman"/>
              </a:rPr>
              <a:t>Vienna Philharmonic. (2020, May 18). </a:t>
            </a:r>
            <a:r>
              <a:rPr lang="en" sz="1200" i="1" dirty="0">
                <a:solidFill>
                  <a:srgbClr val="000000"/>
                </a:solidFill>
                <a:latin typeface="Times New Roman"/>
                <a:ea typeface="Times New Roman"/>
                <a:cs typeface="Times New Roman"/>
                <a:sym typeface="Times New Roman"/>
              </a:rPr>
              <a:t>Aerosol emission test: Low risk of infection due to the spread of breathing air from musicians</a:t>
            </a:r>
            <a:r>
              <a:rPr lang="en" sz="1200" dirty="0">
                <a:solidFill>
                  <a:srgbClr val="000000"/>
                </a:solidFill>
                <a:highlight>
                  <a:srgbClr val="FFFFFF"/>
                </a:highlight>
                <a:latin typeface="Times New Roman"/>
                <a:ea typeface="Times New Roman"/>
                <a:cs typeface="Times New Roman"/>
                <a:sym typeface="Times New Roman"/>
              </a:rPr>
              <a:t> </a:t>
            </a:r>
            <a:endParaRPr sz="1200" dirty="0">
              <a:solidFill>
                <a:srgbClr val="000000"/>
              </a:solidFill>
              <a:highlight>
                <a:srgbClr val="FFFFFF"/>
              </a:highlight>
              <a:latin typeface="Times New Roman"/>
              <a:ea typeface="Times New Roman"/>
              <a:cs typeface="Times New Roman"/>
              <a:sym typeface="Times New Roman"/>
            </a:endParaRPr>
          </a:p>
          <a:p>
            <a:pPr marL="457200" lvl="0" indent="0" algn="l" rtl="0">
              <a:spcBef>
                <a:spcPts val="1600"/>
              </a:spcBef>
              <a:spcAft>
                <a:spcPts val="0"/>
              </a:spcAft>
              <a:buNone/>
            </a:pPr>
            <a:r>
              <a:rPr lang="en" sz="1200" dirty="0">
                <a:solidFill>
                  <a:srgbClr val="000000"/>
                </a:solidFill>
                <a:highlight>
                  <a:srgbClr val="FFFFFF"/>
                </a:highlight>
                <a:latin typeface="Times New Roman"/>
                <a:ea typeface="Times New Roman"/>
                <a:cs typeface="Times New Roman"/>
                <a:sym typeface="Times New Roman"/>
              </a:rPr>
              <a:t>(Rep.). Retrieved June, 2020, from Vienna Philharmonic website.</a:t>
            </a:r>
            <a:endParaRPr sz="1200" dirty="0">
              <a:solidFill>
                <a:srgbClr val="000000"/>
              </a:solidFill>
              <a:highlight>
                <a:srgbClr val="FFFFFF"/>
              </a:highlight>
              <a:latin typeface="Times New Roman"/>
              <a:ea typeface="Times New Roman"/>
              <a:cs typeface="Times New Roman"/>
              <a:sym typeface="Times New Roman"/>
            </a:endParaRPr>
          </a:p>
          <a:p>
            <a:pPr marL="0" lvl="0" indent="0" algn="l" rtl="0">
              <a:spcBef>
                <a:spcPts val="1600"/>
              </a:spcBef>
              <a:spcAft>
                <a:spcPts val="0"/>
              </a:spcAft>
              <a:buNone/>
            </a:pPr>
            <a:r>
              <a:rPr lang="en" sz="1200" dirty="0">
                <a:solidFill>
                  <a:srgbClr val="000000"/>
                </a:solidFill>
                <a:highlight>
                  <a:srgbClr val="FFFFFF"/>
                </a:highlight>
                <a:latin typeface="Times New Roman"/>
                <a:ea typeface="Times New Roman"/>
                <a:cs typeface="Times New Roman"/>
                <a:sym typeface="Times New Roman"/>
              </a:rPr>
              <a:t>Weaver, James, et al. National Federation of State High School Associations, 2020, </a:t>
            </a:r>
            <a:r>
              <a:rPr lang="en" sz="1200" i="1" dirty="0">
                <a:solidFill>
                  <a:srgbClr val="000000"/>
                </a:solidFill>
                <a:latin typeface="Times New Roman"/>
                <a:ea typeface="Times New Roman"/>
                <a:cs typeface="Times New Roman"/>
                <a:sym typeface="Times New Roman"/>
              </a:rPr>
              <a:t>Preliminary Recommendations from International</a:t>
            </a:r>
            <a:endParaRPr sz="1200" i="1" dirty="0">
              <a:solidFill>
                <a:srgbClr val="000000"/>
              </a:solidFill>
              <a:latin typeface="Times New Roman"/>
              <a:ea typeface="Times New Roman"/>
              <a:cs typeface="Times New Roman"/>
              <a:sym typeface="Times New Roman"/>
            </a:endParaRPr>
          </a:p>
          <a:p>
            <a:pPr marL="457200" lvl="0" indent="0" algn="l" rtl="0">
              <a:spcBef>
                <a:spcPts val="1600"/>
              </a:spcBef>
              <a:spcAft>
                <a:spcPts val="0"/>
              </a:spcAft>
              <a:buNone/>
            </a:pPr>
            <a:r>
              <a:rPr lang="en" sz="1200" i="1" dirty="0">
                <a:solidFill>
                  <a:srgbClr val="000000"/>
                </a:solidFill>
                <a:latin typeface="Times New Roman"/>
                <a:ea typeface="Times New Roman"/>
                <a:cs typeface="Times New Roman"/>
                <a:sym typeface="Times New Roman"/>
              </a:rPr>
              <a:t>Performing Arts Aerosol Study Based on Initial Testing Results</a:t>
            </a:r>
            <a:r>
              <a:rPr lang="en" sz="1200" dirty="0">
                <a:solidFill>
                  <a:srgbClr val="000000"/>
                </a:solidFill>
                <a:latin typeface="Times New Roman"/>
                <a:ea typeface="Times New Roman"/>
                <a:cs typeface="Times New Roman"/>
                <a:sym typeface="Times New Roman"/>
              </a:rPr>
              <a:t>, nfhs.org/media/4029971/preliminary-recommendations-from-international-performing-arts-aerosol-study.pdf.</a:t>
            </a:r>
            <a:endParaRPr sz="1200" dirty="0">
              <a:solidFill>
                <a:srgbClr val="000000"/>
              </a:solidFill>
              <a:latin typeface="Times New Roman"/>
              <a:ea typeface="Times New Roman"/>
              <a:cs typeface="Times New Roman"/>
              <a:sym typeface="Times New Roman"/>
            </a:endParaRPr>
          </a:p>
          <a:p>
            <a:pPr marL="0" lvl="0" indent="0" algn="l" rtl="0">
              <a:spcBef>
                <a:spcPts val="1600"/>
              </a:spcBef>
              <a:spcAft>
                <a:spcPts val="0"/>
              </a:spcAft>
              <a:buNone/>
            </a:pPr>
            <a:r>
              <a:rPr lang="en" sz="1200" dirty="0">
                <a:solidFill>
                  <a:srgbClr val="000000"/>
                </a:solidFill>
                <a:highlight>
                  <a:srgbClr val="FFFFFF"/>
                </a:highlight>
                <a:latin typeface="Times New Roman"/>
                <a:ea typeface="Times New Roman"/>
                <a:cs typeface="Times New Roman"/>
                <a:sym typeface="Times New Roman"/>
              </a:rPr>
              <a:t>West Point Music Research Center. (2020, June 8). </a:t>
            </a:r>
            <a:r>
              <a:rPr lang="en" sz="1200" i="1" dirty="0">
                <a:solidFill>
                  <a:srgbClr val="000000"/>
                </a:solidFill>
                <a:latin typeface="Times New Roman"/>
                <a:ea typeface="Times New Roman"/>
                <a:cs typeface="Times New Roman"/>
                <a:sym typeface="Times New Roman"/>
              </a:rPr>
              <a:t>Army Band Operational Procedures Within a COVID-19 Environment</a:t>
            </a:r>
            <a:r>
              <a:rPr lang="en" sz="1200" dirty="0">
                <a:solidFill>
                  <a:srgbClr val="000000"/>
                </a:solidFill>
                <a:highlight>
                  <a:srgbClr val="FFFFFF"/>
                </a:highlight>
                <a:latin typeface="Times New Roman"/>
                <a:ea typeface="Times New Roman"/>
                <a:cs typeface="Times New Roman"/>
                <a:sym typeface="Times New Roman"/>
              </a:rPr>
              <a:t> (Rep.). </a:t>
            </a:r>
            <a:endParaRPr sz="1200" dirty="0">
              <a:solidFill>
                <a:srgbClr val="000000"/>
              </a:solidFill>
              <a:highlight>
                <a:srgbClr val="FFFFFF"/>
              </a:highlight>
              <a:latin typeface="Times New Roman"/>
              <a:ea typeface="Times New Roman"/>
              <a:cs typeface="Times New Roman"/>
              <a:sym typeface="Times New Roman"/>
            </a:endParaRPr>
          </a:p>
          <a:p>
            <a:pPr marL="457200" lvl="0" indent="0" algn="l" rtl="0">
              <a:spcBef>
                <a:spcPts val="1600"/>
              </a:spcBef>
              <a:spcAft>
                <a:spcPts val="0"/>
              </a:spcAft>
              <a:buNone/>
            </a:pPr>
            <a:r>
              <a:rPr lang="en" sz="1200" dirty="0">
                <a:solidFill>
                  <a:srgbClr val="000000"/>
                </a:solidFill>
                <a:highlight>
                  <a:srgbClr val="FFFFFF"/>
                </a:highlight>
                <a:latin typeface="Times New Roman"/>
                <a:ea typeface="Times New Roman"/>
                <a:cs typeface="Times New Roman"/>
                <a:sym typeface="Times New Roman"/>
              </a:rPr>
              <a:t>Retrieved June, 2020, from West Point Music Research Center website:</a:t>
            </a:r>
            <a:r>
              <a:rPr lang="en" sz="1200" dirty="0">
                <a:solidFill>
                  <a:srgbClr val="000000"/>
                </a:solidFill>
                <a:highlight>
                  <a:srgbClr val="FFFFFF"/>
                </a:highlight>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xmlns="" val="tx"/>
                    </a:ext>
                  </a:extLst>
                </a:hlinkClick>
              </a:rPr>
              <a:t> https://www.westpointband.com/documents/ANNEX-C-Army-Band-COVID-19-Operational-Guidelines.pdf</a:t>
            </a:r>
            <a:endParaRPr sz="1200" dirty="0">
              <a:solidFill>
                <a:srgbClr val="000000"/>
              </a:solidFill>
              <a:highlight>
                <a:srgbClr val="FFFFFF"/>
              </a:highlight>
              <a:latin typeface="Times New Roman"/>
              <a:ea typeface="Times New Roman"/>
              <a:cs typeface="Times New Roman"/>
              <a:sym typeface="Times New Roman"/>
            </a:endParaRPr>
          </a:p>
          <a:p>
            <a:pPr marL="0" lvl="0" indent="0" algn="l" rtl="0">
              <a:lnSpc>
                <a:spcPct val="200000"/>
              </a:lnSpc>
              <a:spcBef>
                <a:spcPts val="1600"/>
              </a:spcBef>
              <a:spcAft>
                <a:spcPts val="0"/>
              </a:spcAft>
              <a:buNone/>
            </a:pPr>
            <a:r>
              <a:rPr lang="en" sz="1200" dirty="0">
                <a:solidFill>
                  <a:srgbClr val="000000"/>
                </a:solidFill>
                <a:latin typeface="Times New Roman"/>
                <a:ea typeface="Times New Roman"/>
                <a:cs typeface="Times New Roman"/>
                <a:sym typeface="Times New Roman"/>
              </a:rPr>
              <a:t>Willich, Stefan N., et al. Charite, 2020, </a:t>
            </a:r>
            <a:r>
              <a:rPr lang="en" sz="1200" i="1" dirty="0">
                <a:solidFill>
                  <a:srgbClr val="000000"/>
                </a:solidFill>
                <a:latin typeface="Times New Roman"/>
                <a:ea typeface="Times New Roman"/>
                <a:cs typeface="Times New Roman"/>
                <a:sym typeface="Times New Roman"/>
              </a:rPr>
              <a:t>Policy Brief about Performances of Orchestras during the COVID-19 Pandemic</a:t>
            </a:r>
            <a:r>
              <a:rPr lang="en" sz="1200" dirty="0">
                <a:solidFill>
                  <a:srgbClr val="000000"/>
                </a:solidFill>
                <a:latin typeface="Times New Roman"/>
                <a:ea typeface="Times New Roman"/>
                <a:cs typeface="Times New Roman"/>
                <a:sym typeface="Times New Roman"/>
              </a:rPr>
              <a:t>.</a:t>
            </a:r>
            <a:endParaRPr sz="1200" dirty="0">
              <a:solidFill>
                <a:srgbClr val="000000"/>
              </a:solidFill>
              <a:latin typeface="Times New Roman"/>
              <a:ea typeface="Times New Roman"/>
              <a:cs typeface="Times New Roman"/>
              <a:sym typeface="Times New Roman"/>
            </a:endParaRPr>
          </a:p>
          <a:p>
            <a:pPr marL="0" lvl="0" indent="0" algn="l" rtl="0">
              <a:spcBef>
                <a:spcPts val="1200"/>
              </a:spcBef>
              <a:spcAft>
                <a:spcPts val="1600"/>
              </a:spcAft>
              <a:buNone/>
            </a:pP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Resources </a:t>
            </a:r>
            <a:r>
              <a:rPr lang="en" sz="1800" dirty="0"/>
              <a:t>(Slide 7 of 7)</a:t>
            </a:r>
            <a:endParaRPr sz="1800" dirty="0"/>
          </a:p>
        </p:txBody>
      </p:sp>
      <p:sp>
        <p:nvSpPr>
          <p:cNvPr id="327" name="Google Shape;327;p47"/>
          <p:cNvSpPr txBox="1">
            <a:spLocks noGrp="1"/>
          </p:cNvSpPr>
          <p:nvPr>
            <p:ph type="body" idx="1"/>
          </p:nvPr>
        </p:nvSpPr>
        <p:spPr>
          <a:xfrm>
            <a:off x="311700" y="1229975"/>
            <a:ext cx="8520600" cy="3339000"/>
          </a:xfrm>
          <a:prstGeom prst="rect">
            <a:avLst/>
          </a:prstGeom>
        </p:spPr>
        <p:txBody>
          <a:bodyPr spcFirstLastPara="1" wrap="square" lIns="91425" tIns="91425" rIns="91425" bIns="91425" anchor="t" anchorCtr="0">
            <a:noAutofit/>
          </a:bodyPr>
          <a:lstStyle/>
          <a:p>
            <a:pPr marL="0" lvl="0" indent="0" algn="l" rtl="0">
              <a:lnSpc>
                <a:spcPct val="200000"/>
              </a:lnSpc>
              <a:spcBef>
                <a:spcPts val="1200"/>
              </a:spcBef>
              <a:spcAft>
                <a:spcPts val="0"/>
              </a:spcAft>
              <a:buNone/>
            </a:pPr>
            <a:r>
              <a:rPr lang="en" sz="1200">
                <a:solidFill>
                  <a:srgbClr val="000000"/>
                </a:solidFill>
                <a:latin typeface="Times New Roman"/>
                <a:ea typeface="Times New Roman"/>
                <a:cs typeface="Times New Roman"/>
                <a:sym typeface="Times New Roman"/>
              </a:rPr>
              <a:t>Volckens, J., Goble, D., Phillips, R., Henry, C., &amp; Pidcoke, H. (2020). </a:t>
            </a:r>
            <a:r>
              <a:rPr lang="en" sz="1200" i="1">
                <a:solidFill>
                  <a:srgbClr val="000000"/>
                </a:solidFill>
                <a:latin typeface="Times New Roman"/>
                <a:ea typeface="Times New Roman"/>
                <a:cs typeface="Times New Roman"/>
                <a:sym typeface="Times New Roman"/>
              </a:rPr>
              <a:t>Reducing Bioaerosol Emissions and Exposures in the Performing </a:t>
            </a:r>
            <a:endParaRPr sz="1200" i="1">
              <a:solidFill>
                <a:srgbClr val="000000"/>
              </a:solidFill>
              <a:latin typeface="Times New Roman"/>
              <a:ea typeface="Times New Roman"/>
              <a:cs typeface="Times New Roman"/>
              <a:sym typeface="Times New Roman"/>
            </a:endParaRPr>
          </a:p>
          <a:p>
            <a:pPr marL="457200" lvl="0" indent="0" algn="l" rtl="0">
              <a:lnSpc>
                <a:spcPct val="200000"/>
              </a:lnSpc>
              <a:spcBef>
                <a:spcPts val="1200"/>
              </a:spcBef>
              <a:spcAft>
                <a:spcPts val="0"/>
              </a:spcAft>
              <a:buNone/>
            </a:pPr>
            <a:r>
              <a:rPr lang="en" sz="1200" i="1">
                <a:solidFill>
                  <a:srgbClr val="000000"/>
                </a:solidFill>
                <a:latin typeface="Times New Roman"/>
                <a:ea typeface="Times New Roman"/>
                <a:cs typeface="Times New Roman"/>
                <a:sym typeface="Times New Roman"/>
              </a:rPr>
              <a:t>Arts: A Scientific Roadmap for a Safe Return from COVID19 </a:t>
            </a:r>
            <a:r>
              <a:rPr lang="en" sz="1200">
                <a:solidFill>
                  <a:srgbClr val="000000"/>
                </a:solidFill>
                <a:latin typeface="Times New Roman"/>
                <a:ea typeface="Times New Roman"/>
                <a:cs typeface="Times New Roman"/>
                <a:sym typeface="Times New Roman"/>
              </a:rPr>
              <a:t>[White paper]. Colorado State University. </a:t>
            </a:r>
            <a:endParaRPr sz="1200">
              <a:solidFill>
                <a:srgbClr val="000000"/>
              </a:solidFill>
              <a:latin typeface="Times New Roman"/>
              <a:ea typeface="Times New Roman"/>
              <a:cs typeface="Times New Roman"/>
              <a:sym typeface="Times New Roman"/>
            </a:endParaRPr>
          </a:p>
          <a:p>
            <a:pPr marL="0" lvl="0" indent="0" algn="l" rtl="0">
              <a:spcBef>
                <a:spcPts val="1200"/>
              </a:spcBef>
              <a:spcAft>
                <a:spcPts val="0"/>
              </a:spcAft>
              <a:buNone/>
            </a:pPr>
            <a:r>
              <a:rPr lang="en" sz="1200">
                <a:solidFill>
                  <a:srgbClr val="000000"/>
                </a:solidFill>
                <a:latin typeface="Times New Roman"/>
                <a:ea typeface="Times New Roman"/>
                <a:cs typeface="Times New Roman"/>
                <a:sym typeface="Times New Roman"/>
              </a:rPr>
              <a:t>Zhang, Renyi, et al. “Identifying Airborne Transmission as the Dominant Route for the Spread of COVID-19.” </a:t>
            </a:r>
            <a:r>
              <a:rPr lang="en" sz="1200" i="1">
                <a:solidFill>
                  <a:srgbClr val="000000"/>
                </a:solidFill>
                <a:latin typeface="Times New Roman"/>
                <a:ea typeface="Times New Roman"/>
                <a:cs typeface="Times New Roman"/>
                <a:sym typeface="Times New Roman"/>
              </a:rPr>
              <a:t>Proceedings of the </a:t>
            </a:r>
            <a:endParaRPr sz="1200" i="1">
              <a:solidFill>
                <a:srgbClr val="000000"/>
              </a:solidFill>
              <a:latin typeface="Times New Roman"/>
              <a:ea typeface="Times New Roman"/>
              <a:cs typeface="Times New Roman"/>
              <a:sym typeface="Times New Roman"/>
            </a:endParaRPr>
          </a:p>
          <a:p>
            <a:pPr marL="457200" lvl="0" indent="0" algn="l" rtl="0">
              <a:spcBef>
                <a:spcPts val="1600"/>
              </a:spcBef>
              <a:spcAft>
                <a:spcPts val="0"/>
              </a:spcAft>
              <a:buNone/>
            </a:pPr>
            <a:r>
              <a:rPr lang="en" sz="1200" i="1">
                <a:solidFill>
                  <a:srgbClr val="000000"/>
                </a:solidFill>
                <a:latin typeface="Times New Roman"/>
                <a:ea typeface="Times New Roman"/>
                <a:cs typeface="Times New Roman"/>
                <a:sym typeface="Times New Roman"/>
              </a:rPr>
              <a:t>National Academy of Sciences of the United States of America</a:t>
            </a:r>
            <a:r>
              <a:rPr lang="en" sz="1200">
                <a:solidFill>
                  <a:srgbClr val="000000"/>
                </a:solidFill>
                <a:latin typeface="Times New Roman"/>
                <a:ea typeface="Times New Roman"/>
                <a:cs typeface="Times New Roman"/>
                <a:sym typeface="Times New Roman"/>
              </a:rPr>
              <a:t>, 14 May 2020, doi:10.1073.</a:t>
            </a:r>
            <a:endParaRPr sz="1200">
              <a:solidFill>
                <a:srgbClr val="000000"/>
              </a:solidFill>
              <a:latin typeface="Times New Roman"/>
              <a:ea typeface="Times New Roman"/>
              <a:cs typeface="Times New Roman"/>
              <a:sym typeface="Times New Roman"/>
            </a:endParaRPr>
          </a:p>
          <a:p>
            <a:pPr marL="0" lvl="0" indent="0" algn="l" rtl="0">
              <a:spcBef>
                <a:spcPts val="1600"/>
              </a:spcBef>
              <a:spcAft>
                <a:spcPts val="0"/>
              </a:spcAft>
              <a:buNone/>
            </a:pPr>
            <a:r>
              <a:rPr lang="en" sz="1200">
                <a:solidFill>
                  <a:srgbClr val="000000"/>
                </a:solidFill>
                <a:latin typeface="Times New Roman"/>
                <a:ea typeface="Times New Roman"/>
                <a:cs typeface="Times New Roman"/>
                <a:sym typeface="Times New Roman"/>
              </a:rPr>
              <a:t>Zhao, Lei, et al. “COVID-19: Effects of Weather Conditions on the Propagation of Respiratory Droplets.” 2020, </a:t>
            </a:r>
            <a:endParaRPr sz="1200">
              <a:solidFill>
                <a:srgbClr val="000000"/>
              </a:solidFill>
              <a:latin typeface="Times New Roman"/>
              <a:ea typeface="Times New Roman"/>
              <a:cs typeface="Times New Roman"/>
              <a:sym typeface="Times New Roman"/>
            </a:endParaRPr>
          </a:p>
          <a:p>
            <a:pPr marL="457200" lvl="0" indent="0" algn="l" rtl="0">
              <a:spcBef>
                <a:spcPts val="1600"/>
              </a:spcBef>
              <a:spcAft>
                <a:spcPts val="0"/>
              </a:spcAft>
              <a:buNone/>
            </a:pPr>
            <a:r>
              <a:rPr lang="en" sz="1200">
                <a:solidFill>
                  <a:srgbClr val="000000"/>
                </a:solidFill>
                <a:latin typeface="Times New Roman"/>
                <a:ea typeface="Times New Roman"/>
                <a:cs typeface="Times New Roman"/>
                <a:sym typeface="Times New Roman"/>
              </a:rPr>
              <a:t>doi:10.1101/2020.05.24.20111963.</a:t>
            </a:r>
            <a:endParaRPr sz="1200">
              <a:solidFill>
                <a:srgbClr val="000000"/>
              </a:solidFill>
              <a:latin typeface="Times New Roman"/>
              <a:ea typeface="Times New Roman"/>
              <a:cs typeface="Times New Roman"/>
              <a:sym typeface="Times New Roman"/>
            </a:endParaRPr>
          </a:p>
          <a:p>
            <a:pPr marL="0" lvl="0" indent="0" algn="l" rtl="0">
              <a:spcBef>
                <a:spcPts val="1600"/>
              </a:spcBef>
              <a:spcAft>
                <a:spcPts val="16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Autofit/>
          </a:bodyPr>
          <a:lstStyle/>
          <a:p>
            <a:pPr marL="457200" lvl="0" indent="-323850" algn="l" rtl="0">
              <a:lnSpc>
                <a:spcPct val="150000"/>
              </a:lnSpc>
              <a:spcBef>
                <a:spcPts val="0"/>
              </a:spcBef>
              <a:spcAft>
                <a:spcPts val="0"/>
              </a:spcAft>
              <a:buSzPts val="1500"/>
              <a:buChar char="●"/>
            </a:pPr>
            <a:r>
              <a:rPr lang="en" sz="1500" b="1" dirty="0"/>
              <a:t>Emma Germann</a:t>
            </a:r>
            <a:endParaRPr sz="1500" b="1" dirty="0"/>
          </a:p>
          <a:p>
            <a:pPr marL="914400" lvl="1" indent="-311150" algn="l" rtl="0">
              <a:lnSpc>
                <a:spcPct val="150000"/>
              </a:lnSpc>
              <a:spcBef>
                <a:spcPts val="0"/>
              </a:spcBef>
              <a:spcAft>
                <a:spcPts val="0"/>
              </a:spcAft>
              <a:buSzPts val="1300"/>
              <a:buChar char="○"/>
            </a:pPr>
            <a:r>
              <a:rPr lang="en" sz="1300" dirty="0"/>
              <a:t>Music Education Major at </a:t>
            </a:r>
            <a:br>
              <a:rPr lang="en" sz="1300" dirty="0"/>
            </a:br>
            <a:r>
              <a:rPr lang="en" sz="1300" dirty="0"/>
              <a:t>Elmhurst University</a:t>
            </a:r>
            <a:endParaRPr sz="1300" dirty="0"/>
          </a:p>
          <a:p>
            <a:pPr marL="914400" lvl="1" indent="-311150" algn="l" rtl="0">
              <a:lnSpc>
                <a:spcPct val="150000"/>
              </a:lnSpc>
              <a:spcBef>
                <a:spcPts val="0"/>
              </a:spcBef>
              <a:spcAft>
                <a:spcPts val="0"/>
              </a:spcAft>
              <a:buSzPts val="1300"/>
              <a:buChar char="○"/>
            </a:pPr>
            <a:r>
              <a:rPr lang="en" sz="1300" dirty="0"/>
              <a:t>Student musician of 10 years</a:t>
            </a:r>
          </a:p>
          <a:p>
            <a:pPr marL="914400" lvl="1" indent="-311150" algn="l" rtl="0">
              <a:lnSpc>
                <a:spcPct val="150000"/>
              </a:lnSpc>
              <a:spcBef>
                <a:spcPts val="0"/>
              </a:spcBef>
              <a:spcAft>
                <a:spcPts val="0"/>
              </a:spcAft>
              <a:buSzPts val="1300"/>
              <a:buChar char="○"/>
            </a:pPr>
            <a:r>
              <a:rPr lang="en" sz="1300" dirty="0"/>
              <a:t>Email: egerm6801@365.elmhurst.edu</a:t>
            </a:r>
            <a:endParaRPr sz="1300"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
        <p:nvSpPr>
          <p:cNvPr id="108" name="Google Shape;108;p1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Who are we?</a:t>
            </a:r>
            <a:endParaRPr/>
          </a:p>
        </p:txBody>
      </p:sp>
      <p:pic>
        <p:nvPicPr>
          <p:cNvPr id="109" name="Google Shape;109;p16"/>
          <p:cNvPicPr preferRelativeResize="0"/>
          <p:nvPr/>
        </p:nvPicPr>
        <p:blipFill>
          <a:blip r:embed="rId5">
            <a:alphaModFix/>
          </a:blip>
          <a:stretch>
            <a:fillRect/>
          </a:stretch>
        </p:blipFill>
        <p:spPr>
          <a:xfrm>
            <a:off x="6120682" y="2949400"/>
            <a:ext cx="1377694" cy="2112450"/>
          </a:xfrm>
          <a:prstGeom prst="rect">
            <a:avLst/>
          </a:prstGeom>
          <a:noFill/>
          <a:ln>
            <a:noFill/>
          </a:ln>
        </p:spPr>
      </p:pic>
      <p:pic>
        <p:nvPicPr>
          <p:cNvPr id="110" name="Google Shape;110;p16"/>
          <p:cNvPicPr preferRelativeResize="0"/>
          <p:nvPr/>
        </p:nvPicPr>
        <p:blipFill rotWithShape="1">
          <a:blip r:embed="rId6">
            <a:alphaModFix/>
          </a:blip>
          <a:srcRect l="8967" t="8256" r="8538"/>
          <a:stretch/>
        </p:blipFill>
        <p:spPr>
          <a:xfrm>
            <a:off x="1268975" y="2949400"/>
            <a:ext cx="1430087" cy="2042424"/>
          </a:xfrm>
          <a:prstGeom prst="rect">
            <a:avLst/>
          </a:prstGeom>
          <a:noFill/>
          <a:ln>
            <a:noFill/>
          </a:ln>
        </p:spPr>
      </p:pic>
      <p:sp>
        <p:nvSpPr>
          <p:cNvPr id="111" name="Google Shape;111;p16"/>
          <p:cNvSpPr txBox="1">
            <a:spLocks noGrp="1"/>
          </p:cNvSpPr>
          <p:nvPr>
            <p:ph type="body" idx="2"/>
          </p:nvPr>
        </p:nvSpPr>
        <p:spPr>
          <a:xfrm>
            <a:off x="4832413" y="1173325"/>
            <a:ext cx="3999900" cy="33390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Char char="●"/>
            </a:pPr>
            <a:r>
              <a:rPr lang="en" b="1"/>
              <a:t>Judith E. Grimes</a:t>
            </a:r>
            <a:endParaRPr b="1"/>
          </a:p>
          <a:p>
            <a:pPr marL="914400" lvl="1" indent="-304800" algn="l" rtl="0">
              <a:lnSpc>
                <a:spcPct val="150000"/>
              </a:lnSpc>
              <a:spcBef>
                <a:spcPts val="0"/>
              </a:spcBef>
              <a:spcAft>
                <a:spcPts val="0"/>
              </a:spcAft>
              <a:buSzPts val="1200"/>
              <a:buChar char="○"/>
            </a:pPr>
            <a:r>
              <a:rPr lang="en"/>
              <a:t>Emeritus Professor of Music at </a:t>
            </a:r>
            <a:br>
              <a:rPr lang="en"/>
            </a:br>
            <a:r>
              <a:rPr lang="en"/>
              <a:t>Elmhurst University</a:t>
            </a:r>
            <a:endParaRPr/>
          </a:p>
          <a:p>
            <a:pPr marL="914400" lvl="1" indent="-304800" algn="l" rtl="0">
              <a:lnSpc>
                <a:spcPct val="150000"/>
              </a:lnSpc>
              <a:spcBef>
                <a:spcPts val="0"/>
              </a:spcBef>
              <a:spcAft>
                <a:spcPts val="0"/>
              </a:spcAft>
              <a:buSzPts val="1200"/>
              <a:buChar char="○"/>
            </a:pPr>
            <a:r>
              <a:rPr lang="en"/>
              <a:t>47 year career in music education</a:t>
            </a:r>
            <a:endParaRPr/>
          </a:p>
          <a:p>
            <a:pPr marL="914400" lvl="1" indent="-304800" algn="l" rtl="0">
              <a:lnSpc>
                <a:spcPct val="150000"/>
              </a:lnSpc>
              <a:spcBef>
                <a:spcPts val="0"/>
              </a:spcBef>
              <a:spcAft>
                <a:spcPts val="0"/>
              </a:spcAft>
              <a:buSzPts val="1200"/>
              <a:buChar char="○"/>
            </a:pPr>
            <a:r>
              <a:rPr lang="en"/>
              <a:t>National and international clinician, guest conductor, and adjudicator</a:t>
            </a:r>
            <a:endParaRPr/>
          </a:p>
        </p:txBody>
      </p:sp>
      <p:pic>
        <p:nvPicPr>
          <p:cNvPr id="3" name="Recorded Sound">
            <a:hlinkClick r:id="" action="ppaction://media"/>
            <a:extLst>
              <a:ext uri="{FF2B5EF4-FFF2-40B4-BE49-F238E27FC236}">
                <a16:creationId xmlns:a16="http://schemas.microsoft.com/office/drawing/2014/main" id="{81A35B6B-FAF7-4134-A12D-CF458D787D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79900" y="475705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Student band musicians</a:t>
            </a:r>
            <a:endParaRPr/>
          </a:p>
          <a:p>
            <a:pPr marL="914400" lvl="1" indent="-317500" algn="l" rtl="0">
              <a:lnSpc>
                <a:spcPct val="150000"/>
              </a:lnSpc>
              <a:spcBef>
                <a:spcPts val="0"/>
              </a:spcBef>
              <a:spcAft>
                <a:spcPts val="0"/>
              </a:spcAft>
              <a:buSzPts val="1400"/>
              <a:buChar char="○"/>
            </a:pPr>
            <a:r>
              <a:rPr lang="en"/>
              <a:t>What happens if a student attends rehearsal and the director has not properly provided minimum safety precautions?</a:t>
            </a:r>
            <a:endParaRPr/>
          </a:p>
          <a:p>
            <a:pPr marL="914400" lvl="1" indent="-317500" algn="l" rtl="0">
              <a:lnSpc>
                <a:spcPct val="150000"/>
              </a:lnSpc>
              <a:spcBef>
                <a:spcPts val="0"/>
              </a:spcBef>
              <a:spcAft>
                <a:spcPts val="0"/>
              </a:spcAft>
              <a:buSzPts val="1400"/>
              <a:buChar char="○"/>
            </a:pPr>
            <a:r>
              <a:rPr lang="en"/>
              <a:t>Student awareness validates what the conscientious director is implementing and empowers students to create a dialogue with directors on how to modify methods</a:t>
            </a:r>
            <a:endParaRPr/>
          </a:p>
        </p:txBody>
      </p:sp>
      <p:sp>
        <p:nvSpPr>
          <p:cNvPr id="117" name="Google Shape;117;p1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Who is this project for?</a:t>
            </a:r>
            <a:endParaRPr/>
          </a:p>
        </p:txBody>
      </p:sp>
      <p:pic>
        <p:nvPicPr>
          <p:cNvPr id="4" name="Recorded Sound">
            <a:hlinkClick r:id="" action="ppaction://media"/>
            <a:extLst>
              <a:ext uri="{FF2B5EF4-FFF2-40B4-BE49-F238E27FC236}">
                <a16:creationId xmlns:a16="http://schemas.microsoft.com/office/drawing/2014/main" id="{E8728C81-892F-4D4C-9CE8-4494CC018F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1700" y="456887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Where are the germs in the band rehearsal?</a:t>
            </a:r>
            <a:endParaRPr/>
          </a:p>
        </p:txBody>
      </p:sp>
      <p:pic>
        <p:nvPicPr>
          <p:cNvPr id="123" name="Google Shape;123;p18"/>
          <p:cNvPicPr preferRelativeResize="0"/>
          <p:nvPr/>
        </p:nvPicPr>
        <p:blipFill>
          <a:blip r:embed="rId5">
            <a:alphaModFix/>
          </a:blip>
          <a:stretch>
            <a:fillRect/>
          </a:stretch>
        </p:blipFill>
        <p:spPr>
          <a:xfrm>
            <a:off x="3048894" y="3212000"/>
            <a:ext cx="2013656" cy="1610925"/>
          </a:xfrm>
          <a:prstGeom prst="rect">
            <a:avLst/>
          </a:prstGeom>
          <a:noFill/>
          <a:ln>
            <a:noFill/>
          </a:ln>
        </p:spPr>
      </p:pic>
      <p:sp>
        <p:nvSpPr>
          <p:cNvPr id="124" name="Google Shape;124;p18"/>
          <p:cNvSpPr txBox="1">
            <a:spLocks noGrp="1"/>
          </p:cNvSpPr>
          <p:nvPr>
            <p:ph type="body" idx="1"/>
          </p:nvPr>
        </p:nvSpPr>
        <p:spPr>
          <a:xfrm>
            <a:off x="311700" y="1017800"/>
            <a:ext cx="8520600" cy="21942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a:t>Instrument-specific sources:</a:t>
            </a:r>
            <a:endParaRPr/>
          </a:p>
          <a:p>
            <a:pPr marL="914400" lvl="1" indent="-317500" algn="l" rtl="0">
              <a:lnSpc>
                <a:spcPct val="115000"/>
              </a:lnSpc>
              <a:spcBef>
                <a:spcPts val="0"/>
              </a:spcBef>
              <a:spcAft>
                <a:spcPts val="0"/>
              </a:spcAft>
              <a:buSzPts val="1400"/>
              <a:buChar char="○"/>
            </a:pPr>
            <a:r>
              <a:rPr lang="en"/>
              <a:t>Spit valves, spit slides, reeds, saliva, condensation build up on instruments</a:t>
            </a:r>
            <a:endParaRPr/>
          </a:p>
          <a:p>
            <a:pPr marL="457200" lvl="0" indent="-342900" algn="l" rtl="0">
              <a:lnSpc>
                <a:spcPct val="115000"/>
              </a:lnSpc>
              <a:spcBef>
                <a:spcPts val="0"/>
              </a:spcBef>
              <a:spcAft>
                <a:spcPts val="0"/>
              </a:spcAft>
              <a:buSzPts val="1800"/>
              <a:buChar char="●"/>
            </a:pPr>
            <a:r>
              <a:rPr lang="en"/>
              <a:t>Deep breathing air projection</a:t>
            </a:r>
            <a:endParaRPr/>
          </a:p>
          <a:p>
            <a:pPr marL="457200" lvl="0" indent="-342900" algn="l" rtl="0">
              <a:lnSpc>
                <a:spcPct val="115000"/>
              </a:lnSpc>
              <a:spcBef>
                <a:spcPts val="0"/>
              </a:spcBef>
              <a:spcAft>
                <a:spcPts val="0"/>
              </a:spcAft>
              <a:buSzPts val="1800"/>
              <a:buChar char="●"/>
            </a:pPr>
            <a:r>
              <a:rPr lang="en"/>
              <a:t>Shared equipment:</a:t>
            </a:r>
            <a:endParaRPr/>
          </a:p>
          <a:p>
            <a:pPr marL="914400" lvl="1" indent="-317500" algn="l" rtl="0">
              <a:lnSpc>
                <a:spcPct val="115000"/>
              </a:lnSpc>
              <a:spcBef>
                <a:spcPts val="0"/>
              </a:spcBef>
              <a:spcAft>
                <a:spcPts val="0"/>
              </a:spcAft>
              <a:buSzPts val="1400"/>
              <a:buChar char="○"/>
            </a:pPr>
            <a:r>
              <a:rPr lang="en"/>
              <a:t>Music, music stands, pencils, instrument storage racks, percussion mallets, etc.</a:t>
            </a:r>
            <a:endParaRPr/>
          </a:p>
          <a:p>
            <a:pPr marL="457200" lvl="0" indent="-342900" algn="l" rtl="0">
              <a:lnSpc>
                <a:spcPct val="115000"/>
              </a:lnSpc>
              <a:spcBef>
                <a:spcPts val="0"/>
              </a:spcBef>
              <a:spcAft>
                <a:spcPts val="0"/>
              </a:spcAft>
              <a:buSzPts val="1800"/>
              <a:buChar char="●"/>
            </a:pPr>
            <a:r>
              <a:rPr lang="en"/>
              <a:t>Large ensembles in small spaces</a:t>
            </a:r>
            <a:endParaRPr/>
          </a:p>
          <a:p>
            <a:pPr marL="914400" lvl="1" indent="-317500" algn="l" rtl="0">
              <a:lnSpc>
                <a:spcPct val="115000"/>
              </a:lnSpc>
              <a:spcBef>
                <a:spcPts val="0"/>
              </a:spcBef>
              <a:spcAft>
                <a:spcPts val="0"/>
              </a:spcAft>
              <a:buSzPts val="1400"/>
              <a:buChar char="○"/>
            </a:pPr>
            <a:r>
              <a:rPr lang="en"/>
              <a:t>Inability to effectively social distance students</a:t>
            </a:r>
            <a:endParaRPr/>
          </a:p>
        </p:txBody>
      </p:sp>
      <p:pic>
        <p:nvPicPr>
          <p:cNvPr id="125" name="Google Shape;125;p18"/>
          <p:cNvPicPr preferRelativeResize="0"/>
          <p:nvPr/>
        </p:nvPicPr>
        <p:blipFill>
          <a:blip r:embed="rId6">
            <a:alphaModFix/>
          </a:blip>
          <a:stretch>
            <a:fillRect/>
          </a:stretch>
        </p:blipFill>
        <p:spPr>
          <a:xfrm>
            <a:off x="5448475" y="3212000"/>
            <a:ext cx="2809776" cy="1610925"/>
          </a:xfrm>
          <a:prstGeom prst="rect">
            <a:avLst/>
          </a:prstGeom>
          <a:noFill/>
          <a:ln>
            <a:noFill/>
          </a:ln>
        </p:spPr>
      </p:pic>
      <p:pic>
        <p:nvPicPr>
          <p:cNvPr id="126" name="Google Shape;126;p18"/>
          <p:cNvPicPr preferRelativeResize="0"/>
          <p:nvPr/>
        </p:nvPicPr>
        <p:blipFill>
          <a:blip r:embed="rId7">
            <a:alphaModFix/>
          </a:blip>
          <a:stretch>
            <a:fillRect/>
          </a:stretch>
        </p:blipFill>
        <p:spPr>
          <a:xfrm>
            <a:off x="311700" y="3212000"/>
            <a:ext cx="2508944" cy="1610926"/>
          </a:xfrm>
          <a:prstGeom prst="rect">
            <a:avLst/>
          </a:prstGeom>
          <a:noFill/>
          <a:ln>
            <a:noFill/>
          </a:ln>
        </p:spPr>
      </p:pic>
      <p:sp>
        <p:nvSpPr>
          <p:cNvPr id="127" name="Google Shape;127;p18"/>
          <p:cNvSpPr txBox="1"/>
          <p:nvPr/>
        </p:nvSpPr>
        <p:spPr>
          <a:xfrm>
            <a:off x="387650" y="4875625"/>
            <a:ext cx="4449300" cy="17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u="sng">
                <a:solidFill>
                  <a:schemeClr val="lt1"/>
                </a:solidFill>
                <a:latin typeface="Roboto"/>
                <a:ea typeface="Roboto"/>
                <a:cs typeface="Roboto"/>
                <a:sym typeface="Roboto"/>
                <a:hlinkClick r:id="rId8"/>
              </a:rPr>
              <a:t>https://lrigden.files.wordpress.com/2012/02/seating-chart-2.jpg</a:t>
            </a:r>
            <a:r>
              <a:rPr lang="en" sz="600">
                <a:solidFill>
                  <a:schemeClr val="lt1"/>
                </a:solidFill>
                <a:latin typeface="Roboto"/>
                <a:ea typeface="Roboto"/>
                <a:cs typeface="Roboto"/>
                <a:sym typeface="Roboto"/>
              </a:rPr>
              <a:t> </a:t>
            </a:r>
            <a:endParaRPr sz="600">
              <a:solidFill>
                <a:schemeClr val="lt1"/>
              </a:solidFill>
              <a:latin typeface="Roboto"/>
              <a:ea typeface="Roboto"/>
              <a:cs typeface="Roboto"/>
              <a:sym typeface="Roboto"/>
            </a:endParaRPr>
          </a:p>
        </p:txBody>
      </p:sp>
      <p:sp>
        <p:nvSpPr>
          <p:cNvPr id="128" name="Google Shape;128;p18"/>
          <p:cNvSpPr txBox="1"/>
          <p:nvPr/>
        </p:nvSpPr>
        <p:spPr>
          <a:xfrm>
            <a:off x="2907100" y="4875625"/>
            <a:ext cx="2586000" cy="9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 u="sng">
                <a:solidFill>
                  <a:schemeClr val="lt1"/>
                </a:solidFill>
                <a:hlinkClick r:id="rId9"/>
              </a:rPr>
              <a:t>https://qph.fs.quoracdn.net/main-qimg-8fa02486c9f73546676115bdd296a0af.webp</a:t>
            </a:r>
            <a:endParaRPr sz="800">
              <a:solidFill>
                <a:schemeClr val="lt1"/>
              </a:solidFill>
              <a:latin typeface="Roboto"/>
              <a:ea typeface="Roboto"/>
              <a:cs typeface="Roboto"/>
              <a:sym typeface="Roboto"/>
            </a:endParaRPr>
          </a:p>
        </p:txBody>
      </p:sp>
      <p:sp>
        <p:nvSpPr>
          <p:cNvPr id="129" name="Google Shape;129;p18"/>
          <p:cNvSpPr txBox="1"/>
          <p:nvPr/>
        </p:nvSpPr>
        <p:spPr>
          <a:xfrm>
            <a:off x="5512125" y="4975450"/>
            <a:ext cx="266100" cy="9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p:txBody>
      </p:sp>
      <p:sp>
        <p:nvSpPr>
          <p:cNvPr id="130" name="Google Shape;130;p18"/>
          <p:cNvSpPr txBox="1"/>
          <p:nvPr/>
        </p:nvSpPr>
        <p:spPr>
          <a:xfrm>
            <a:off x="5493100" y="4839925"/>
            <a:ext cx="3242100" cy="17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u="sng">
                <a:solidFill>
                  <a:schemeClr val="lt1"/>
                </a:solidFill>
                <a:hlinkClick r:id="rId10"/>
              </a:rPr>
              <a:t>https://banddirector.com/wp-content/uploads/Sticks-and-Mallets.jpg</a:t>
            </a:r>
            <a:endParaRPr sz="1000">
              <a:solidFill>
                <a:schemeClr val="lt1"/>
              </a:solidFill>
              <a:latin typeface="Roboto"/>
              <a:ea typeface="Roboto"/>
              <a:cs typeface="Roboto"/>
              <a:sym typeface="Roboto"/>
            </a:endParaRPr>
          </a:p>
        </p:txBody>
      </p:sp>
      <p:pic>
        <p:nvPicPr>
          <p:cNvPr id="2" name="Recorded Sound">
            <a:hlinkClick r:id="" action="ppaction://media"/>
            <a:extLst>
              <a:ext uri="{FF2B5EF4-FFF2-40B4-BE49-F238E27FC236}">
                <a16:creationId xmlns:a16="http://schemas.microsoft.com/office/drawing/2014/main" id="{193735C9-445F-41A8-BEEE-1EFF27D9946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79900" y="45351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7879">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9"/>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600" b="1" u="sng" dirty="0"/>
              <a:t>Abstract</a:t>
            </a:r>
            <a:endParaRPr sz="4600" b="1" u="sng" dirty="0"/>
          </a:p>
        </p:txBody>
      </p:sp>
      <p:pic>
        <p:nvPicPr>
          <p:cNvPr id="3" name="Recorded Sound">
            <a:hlinkClick r:id="" action="ppaction://media"/>
            <a:extLst>
              <a:ext uri="{FF2B5EF4-FFF2-40B4-BE49-F238E27FC236}">
                <a16:creationId xmlns:a16="http://schemas.microsoft.com/office/drawing/2014/main" id="{D83C1AD3-488F-4E71-A8E9-5421F24606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6195" y="470889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
        <p:cNvGrpSpPr/>
        <p:nvPr/>
      </p:nvGrpSpPr>
      <p:grpSpPr>
        <a:xfrm>
          <a:off x="0" y="0"/>
          <a:ext cx="0" cy="0"/>
          <a:chOff x="0" y="0"/>
          <a:chExt cx="0" cy="0"/>
        </a:xfrm>
      </p:grpSpPr>
      <p:sp>
        <p:nvSpPr>
          <p:cNvPr id="140" name="Google Shape;140;p20"/>
          <p:cNvSpPr txBox="1">
            <a:spLocks noGrp="1"/>
          </p:cNvSpPr>
          <p:nvPr>
            <p:ph type="title"/>
          </p:nvPr>
        </p:nvSpPr>
        <p:spPr>
          <a:xfrm>
            <a:off x="469450" y="191386"/>
            <a:ext cx="7225500" cy="4425639"/>
          </a:xfrm>
          <a:prstGeom prst="rect">
            <a:avLst/>
          </a:prstGeom>
        </p:spPr>
        <p:txBody>
          <a:bodyPr spcFirstLastPara="1" wrap="square" lIns="91425" tIns="91425" rIns="91425" bIns="91425" anchor="ctr" anchorCtr="0">
            <a:noAutofit/>
          </a:bodyPr>
          <a:lstStyle/>
          <a:p>
            <a:pPr marL="0" lvl="0" indent="0" algn="l" rtl="0">
              <a:lnSpc>
                <a:spcPct val="200000"/>
              </a:lnSpc>
              <a:spcBef>
                <a:spcPts val="1200"/>
              </a:spcBef>
              <a:spcAft>
                <a:spcPts val="0"/>
              </a:spcAft>
              <a:buNone/>
            </a:pPr>
            <a:r>
              <a:rPr lang="en" sz="1600" b="1" u="sng" dirty="0">
                <a:solidFill>
                  <a:srgbClr val="000000"/>
                </a:solidFill>
                <a:latin typeface="Times New Roman"/>
                <a:ea typeface="Times New Roman"/>
                <a:cs typeface="Times New Roman"/>
                <a:sym typeface="Times New Roman"/>
              </a:rPr>
              <a:t>Recommendations for Student Musicians on</a:t>
            </a:r>
            <a:br>
              <a:rPr lang="en" sz="1600" b="1" u="sng" dirty="0">
                <a:solidFill>
                  <a:srgbClr val="000000"/>
                </a:solidFill>
                <a:latin typeface="Times New Roman"/>
                <a:ea typeface="Times New Roman"/>
                <a:cs typeface="Times New Roman"/>
                <a:sym typeface="Times New Roman"/>
              </a:rPr>
            </a:br>
            <a:r>
              <a:rPr lang="en" sz="1600" b="1" u="sng" dirty="0">
                <a:solidFill>
                  <a:srgbClr val="000000"/>
                </a:solidFill>
                <a:latin typeface="Times New Roman"/>
                <a:ea typeface="Times New Roman"/>
                <a:cs typeface="Times New Roman"/>
                <a:sym typeface="Times New Roman"/>
              </a:rPr>
              <a:t>Minimizing Exposure to COVID-19 Virus in the Band Rehearsal</a:t>
            </a:r>
            <a:endParaRPr sz="1600" b="1" dirty="0">
              <a:solidFill>
                <a:srgbClr val="000000"/>
              </a:solidFill>
              <a:latin typeface="Times New Roman"/>
              <a:ea typeface="Times New Roman"/>
              <a:cs typeface="Times New Roman"/>
              <a:sym typeface="Times New Roman"/>
            </a:endParaRPr>
          </a:p>
          <a:p>
            <a:pPr marL="0" lvl="0" indent="0" algn="l" rtl="0">
              <a:lnSpc>
                <a:spcPct val="200000"/>
              </a:lnSpc>
              <a:spcBef>
                <a:spcPts val="1200"/>
              </a:spcBef>
              <a:spcAft>
                <a:spcPts val="1200"/>
              </a:spcAft>
              <a:buNone/>
            </a:pPr>
            <a:r>
              <a:rPr lang="en" sz="1200" b="1" dirty="0">
                <a:solidFill>
                  <a:srgbClr val="000000"/>
                </a:solidFill>
                <a:latin typeface="Times New Roman"/>
                <a:ea typeface="Times New Roman"/>
                <a:cs typeface="Times New Roman"/>
                <a:sym typeface="Times New Roman"/>
              </a:rPr>
              <a:t>In the wake of a viral pandemic, student musicians are facing the challenge of returning safely to the band rehearsal. This research survey cataloged, surveyed, and analyzed applicable studies from between March 1</a:t>
            </a:r>
            <a:r>
              <a:rPr lang="en" sz="1200" b="1" baseline="30000" dirty="0">
                <a:solidFill>
                  <a:srgbClr val="000000"/>
                </a:solidFill>
                <a:latin typeface="Times New Roman"/>
                <a:ea typeface="Times New Roman"/>
                <a:cs typeface="Times New Roman"/>
                <a:sym typeface="Times New Roman"/>
              </a:rPr>
              <a:t>st</a:t>
            </a:r>
            <a:r>
              <a:rPr lang="en" sz="1200" b="1" dirty="0">
                <a:solidFill>
                  <a:srgbClr val="000000"/>
                </a:solidFill>
                <a:latin typeface="Times New Roman"/>
                <a:ea typeface="Times New Roman"/>
                <a:cs typeface="Times New Roman"/>
                <a:sym typeface="Times New Roman"/>
              </a:rPr>
              <a:t> and July 31</a:t>
            </a:r>
            <a:r>
              <a:rPr lang="en" sz="1200" b="1" baseline="30000" dirty="0">
                <a:solidFill>
                  <a:srgbClr val="000000"/>
                </a:solidFill>
                <a:latin typeface="Times New Roman"/>
                <a:ea typeface="Times New Roman"/>
                <a:cs typeface="Times New Roman"/>
                <a:sym typeface="Times New Roman"/>
              </a:rPr>
              <a:t>st</a:t>
            </a:r>
            <a:r>
              <a:rPr lang="en" sz="1200" b="1" dirty="0">
                <a:solidFill>
                  <a:srgbClr val="000000"/>
                </a:solidFill>
                <a:latin typeface="Times New Roman"/>
                <a:ea typeface="Times New Roman"/>
                <a:cs typeface="Times New Roman"/>
                <a:sym typeface="Times New Roman"/>
              </a:rPr>
              <a:t>. Studies surveyed focused on band rehearsal settings but were not exclusive to students utilizing musical instruments or to virus spread via playing instruments. Conclusions are in the form of recommendations to student musicians on how to minimize their risk of infection in the band rehearsal. These conclusions can serve as a guide to student musicians on how to safely return to the band rehearsal with specific recommendations on how to reduce exposure to aerosol and contact transmission of virus, such as the novel coronavirus. </a:t>
            </a:r>
            <a:endParaRPr sz="4400" dirty="0">
              <a:solidFill>
                <a:srgbClr val="000000"/>
              </a:solidFill>
            </a:endParaRPr>
          </a:p>
        </p:txBody>
      </p:sp>
      <p:sp>
        <p:nvSpPr>
          <p:cNvPr id="2" name="TextBox 1">
            <a:extLst>
              <a:ext uri="{FF2B5EF4-FFF2-40B4-BE49-F238E27FC236}">
                <a16:creationId xmlns:a16="http://schemas.microsoft.com/office/drawing/2014/main" id="{45F8CE8C-73C6-4EBE-96D2-00EEB561B954}"/>
              </a:ext>
            </a:extLst>
          </p:cNvPr>
          <p:cNvSpPr txBox="1"/>
          <p:nvPr/>
        </p:nvSpPr>
        <p:spPr>
          <a:xfrm>
            <a:off x="469450" y="4699591"/>
            <a:ext cx="8408736" cy="246221"/>
          </a:xfrm>
          <a:prstGeom prst="rect">
            <a:avLst/>
          </a:prstGeom>
          <a:noFill/>
        </p:spPr>
        <p:txBody>
          <a:bodyPr wrap="square" rtlCol="0">
            <a:spAutoFit/>
          </a:bodyPr>
          <a:lstStyle/>
          <a:p>
            <a:r>
              <a:rPr lang="en-US" sz="1000" b="1" dirty="0">
                <a:latin typeface="Times New Roman" panose="02020603050405020304" pitchFamily="18" charset="0"/>
                <a:cs typeface="Times New Roman" panose="02020603050405020304" pitchFamily="18" charset="0"/>
              </a:rPr>
              <a:t>Specific details in subsequent slides</a:t>
            </a:r>
            <a:r>
              <a:rPr lang="en-US" sz="1000" dirty="0">
                <a:latin typeface="Times New Roman" panose="02020603050405020304" pitchFamily="18" charset="0"/>
                <a:cs typeface="Times New Roman" panose="02020603050405020304" pitchFamily="18" charset="0"/>
              </a:rPr>
              <a:t>.</a:t>
            </a:r>
          </a:p>
        </p:txBody>
      </p:sp>
      <p:pic>
        <p:nvPicPr>
          <p:cNvPr id="4" name="Recorded Sound">
            <a:hlinkClick r:id="" action="ppaction://media"/>
            <a:extLst>
              <a:ext uri="{FF2B5EF4-FFF2-40B4-BE49-F238E27FC236}">
                <a16:creationId xmlns:a16="http://schemas.microsoft.com/office/drawing/2014/main" id="{59C03B54-5C84-4879-80A2-018DF2F780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73386" y="4793412"/>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was the method?</a:t>
            </a:r>
            <a:endParaRPr/>
          </a:p>
        </p:txBody>
      </p:sp>
      <p:sp>
        <p:nvSpPr>
          <p:cNvPr id="146" name="Google Shape;146;p21"/>
          <p:cNvSpPr txBox="1">
            <a:spLocks noGrp="1"/>
          </p:cNvSpPr>
          <p:nvPr>
            <p:ph type="body" idx="1"/>
          </p:nvPr>
        </p:nvSpPr>
        <p:spPr>
          <a:xfrm>
            <a:off x="311700" y="1124725"/>
            <a:ext cx="8520600" cy="33390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Research survey of aerosol and contact emissions</a:t>
            </a:r>
            <a:endParaRPr/>
          </a:p>
          <a:p>
            <a:pPr marL="914400" lvl="1" indent="-317500" algn="l" rtl="0">
              <a:lnSpc>
                <a:spcPct val="150000"/>
              </a:lnSpc>
              <a:spcBef>
                <a:spcPts val="0"/>
              </a:spcBef>
              <a:spcAft>
                <a:spcPts val="0"/>
              </a:spcAft>
              <a:buSzPts val="1400"/>
              <a:buChar char="○"/>
            </a:pPr>
            <a:r>
              <a:rPr lang="en"/>
              <a:t>Reading and compilation of published studies, studies currently underway</a:t>
            </a:r>
            <a:endParaRPr/>
          </a:p>
          <a:p>
            <a:pPr marL="1371600" lvl="2" indent="-317500" algn="l" rtl="0">
              <a:lnSpc>
                <a:spcPct val="150000"/>
              </a:lnSpc>
              <a:spcBef>
                <a:spcPts val="0"/>
              </a:spcBef>
              <a:spcAft>
                <a:spcPts val="0"/>
              </a:spcAft>
              <a:buSzPts val="1400"/>
              <a:buChar char="■"/>
            </a:pPr>
            <a:r>
              <a:rPr lang="en"/>
              <a:t>Includes some preliminary data</a:t>
            </a:r>
            <a:endParaRPr/>
          </a:p>
          <a:p>
            <a:pPr marL="914400" lvl="1" indent="-317500" algn="l" rtl="0">
              <a:lnSpc>
                <a:spcPct val="150000"/>
              </a:lnSpc>
              <a:spcBef>
                <a:spcPts val="0"/>
              </a:spcBef>
              <a:spcAft>
                <a:spcPts val="0"/>
              </a:spcAft>
              <a:buSzPts val="1400"/>
              <a:buChar char="○"/>
            </a:pPr>
            <a:r>
              <a:rPr lang="en"/>
              <a:t>Aerosol and contact emissions - germs spread through air and physical contact</a:t>
            </a:r>
            <a:endParaRPr/>
          </a:p>
          <a:p>
            <a:pPr marL="457200" lvl="0" indent="-342900" algn="l" rtl="0">
              <a:lnSpc>
                <a:spcPct val="150000"/>
              </a:lnSpc>
              <a:spcBef>
                <a:spcPts val="0"/>
              </a:spcBef>
              <a:spcAft>
                <a:spcPts val="0"/>
              </a:spcAft>
              <a:buSzPts val="1800"/>
              <a:buChar char="●"/>
            </a:pPr>
            <a:r>
              <a:rPr lang="en"/>
              <a:t>Source selection</a:t>
            </a:r>
            <a:endParaRPr/>
          </a:p>
          <a:p>
            <a:pPr marL="914400" lvl="1" indent="-317500" algn="l" rtl="0">
              <a:lnSpc>
                <a:spcPct val="150000"/>
              </a:lnSpc>
              <a:spcBef>
                <a:spcPts val="0"/>
              </a:spcBef>
              <a:spcAft>
                <a:spcPts val="0"/>
              </a:spcAft>
              <a:buSzPts val="1400"/>
              <a:buChar char="○"/>
            </a:pPr>
            <a:r>
              <a:rPr lang="en"/>
              <a:t>National and international studies</a:t>
            </a:r>
            <a:endParaRPr/>
          </a:p>
          <a:p>
            <a:pPr marL="914400" lvl="1" indent="-317500" algn="l" rtl="0">
              <a:lnSpc>
                <a:spcPct val="150000"/>
              </a:lnSpc>
              <a:spcBef>
                <a:spcPts val="0"/>
              </a:spcBef>
              <a:spcAft>
                <a:spcPts val="0"/>
              </a:spcAft>
              <a:buSzPts val="1400"/>
              <a:buChar char="○"/>
            </a:pPr>
            <a:r>
              <a:rPr lang="en"/>
              <a:t>University studies</a:t>
            </a:r>
            <a:endParaRPr/>
          </a:p>
          <a:p>
            <a:pPr marL="914400" lvl="1" indent="-317500" algn="l" rtl="0">
              <a:lnSpc>
                <a:spcPct val="150000"/>
              </a:lnSpc>
              <a:spcBef>
                <a:spcPts val="0"/>
              </a:spcBef>
              <a:spcAft>
                <a:spcPts val="0"/>
              </a:spcAft>
              <a:buSzPts val="1400"/>
              <a:buChar char="○"/>
            </a:pPr>
            <a:r>
              <a:rPr lang="en"/>
              <a:t>Studies commissioned by major musical ensembles and leading music education associations (preliminary data)</a:t>
            </a:r>
            <a:br>
              <a:rPr lang="en"/>
            </a:br>
            <a:endParaRPr/>
          </a:p>
        </p:txBody>
      </p:sp>
      <p:pic>
        <p:nvPicPr>
          <p:cNvPr id="4" name="Recorded Sound">
            <a:hlinkClick r:id="" action="ppaction://media"/>
            <a:extLst>
              <a:ext uri="{FF2B5EF4-FFF2-40B4-BE49-F238E27FC236}">
                <a16:creationId xmlns:a16="http://schemas.microsoft.com/office/drawing/2014/main" id="{3FEC13A8-D773-4EC9-8393-A2FE03335F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1700" y="44287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TotalTime>
  <Words>5243</Words>
  <Application>Microsoft Office PowerPoint</Application>
  <PresentationFormat>On-screen Show (16:9)</PresentationFormat>
  <Paragraphs>188</Paragraphs>
  <Slides>35</Slides>
  <Notes>35</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Times New Roman</vt:lpstr>
      <vt:lpstr>Roboto</vt:lpstr>
      <vt:lpstr>Arial</vt:lpstr>
      <vt:lpstr>Geometric</vt:lpstr>
      <vt:lpstr>Research Study of Contact and Aerosol Emissions as Applied to the Band Rehearsal</vt:lpstr>
      <vt:lpstr>PowerPoint Presentation</vt:lpstr>
      <vt:lpstr>Who, What, Where, and Why?</vt:lpstr>
      <vt:lpstr>Who are we?</vt:lpstr>
      <vt:lpstr>Who is this project for?</vt:lpstr>
      <vt:lpstr>Where are the germs in the band rehearsal?</vt:lpstr>
      <vt:lpstr>Abstract</vt:lpstr>
      <vt:lpstr>Recommendations for Student Musicians on Minimizing Exposure to COVID-19 Virus in the Band Rehearsal In the wake of a viral pandemic, student musicians are facing the challenge of returning safely to the band rehearsal. This research survey cataloged, surveyed, and analyzed applicable studies from between March 1st and July 31st. Studies surveyed focused on band rehearsal settings but were not exclusive to students utilizing musical instruments or to virus spread via playing instruments. Conclusions are in the form of recommendations to student musicians on how to minimize their risk of infection in the band rehearsal. These conclusions can serve as a guide to student musicians on how to safely return to the band rehearsal with specific recommendations on how to reduce exposure to aerosol and contact transmission of virus, such as the novel coronavirus. </vt:lpstr>
      <vt:lpstr>What was the method?</vt:lpstr>
      <vt:lpstr>Why is this project important? Why now?</vt:lpstr>
      <vt:lpstr>Recommendations to  Student Band Musicians: General</vt:lpstr>
      <vt:lpstr>General Recommendations for all Student Band Musicians Slide 1 of 6</vt:lpstr>
      <vt:lpstr>General Recommendations for all Student Band Musicians Slide 2 of 6</vt:lpstr>
      <vt:lpstr>General Recommendations for all Student Band Musicians Slide 3 of 6</vt:lpstr>
      <vt:lpstr>General Recommendations for all Student Band Musicians Slide 4 of 6</vt:lpstr>
      <vt:lpstr>General Recommendations for all Student Band Musicians Slide 5 of 6</vt:lpstr>
      <vt:lpstr>General Recommendations for all Student Band Musicians Slide 6 of 6</vt:lpstr>
      <vt:lpstr>Recommendations to  Student Band Musicians: Instrument-Specific</vt:lpstr>
      <vt:lpstr>Woodwind Instruments  Slide 1 of 3</vt:lpstr>
      <vt:lpstr>Woodwind Instruments  Slide 2 of 3</vt:lpstr>
      <vt:lpstr>Woodwind Instruments  Slide 3 of 3</vt:lpstr>
      <vt:lpstr>Brass Instruments  Slide 1 of 4</vt:lpstr>
      <vt:lpstr>Brass Instruments  Slide 2 of 4</vt:lpstr>
      <vt:lpstr>Brass Instruments  Slide 3 of 4</vt:lpstr>
      <vt:lpstr>Brass Instruments  Slide 4 of 4</vt:lpstr>
      <vt:lpstr>Percussion &amp; Keyboard Instruments  Slide 1 of 3</vt:lpstr>
      <vt:lpstr>Percussion &amp; Keyboard Instruments  Slide 2 of 3</vt:lpstr>
      <vt:lpstr>Percussion &amp; Keyboard Instruments  Slide 3 of 3</vt:lpstr>
      <vt:lpstr>Resources (Slide 1 of 7)</vt:lpstr>
      <vt:lpstr>Resources (Slide 2 of 7)</vt:lpstr>
      <vt:lpstr>Resources (Slide 3 of 7)</vt:lpstr>
      <vt:lpstr>Resources (Slide 4 of 7)</vt:lpstr>
      <vt:lpstr>Resources (Slide 5 of 7)</vt:lpstr>
      <vt:lpstr>Resources (Slide 6 of 7)</vt:lpstr>
      <vt:lpstr>Resources (Slide 7 of 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Study of Contact and Aerosol Emissions as Applied to the Band Rehearsal</dc:title>
  <cp:lastModifiedBy>Leo Ebersole</cp:lastModifiedBy>
  <cp:revision>30</cp:revision>
  <dcterms:modified xsi:type="dcterms:W3CDTF">2020-08-13T19:28:47Z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