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7" r:id="rId5"/>
    <p:sldId id="276" r:id="rId6"/>
    <p:sldId id="258" r:id="rId7"/>
    <p:sldId id="299" r:id="rId8"/>
    <p:sldId id="300" r:id="rId9"/>
    <p:sldId id="298" r:id="rId10"/>
    <p:sldId id="293" r:id="rId11"/>
    <p:sldId id="297" r:id="rId12"/>
    <p:sldId id="301" r:id="rId13"/>
    <p:sldId id="302" r:id="rId14"/>
    <p:sldId id="303" r:id="rId15"/>
    <p:sldId id="3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F0DAAF-9D5D-40B5-9BDF-5945B20082AA}" v="1" dt="2020-08-04T01:44:36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29" autoAdjust="0"/>
    <p:restoredTop sz="94660"/>
  </p:normalViewPr>
  <p:slideViewPr>
    <p:cSldViewPr>
      <p:cViewPr varScale="1">
        <p:scale>
          <a:sx n="107" d="100"/>
          <a:sy n="107" d="100"/>
        </p:scale>
        <p:origin x="14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say Pina Garcia" userId="S::lpina7926@365.elmhurst.edu::50a98450-30e4-4bd6-9a59-7175fa4f5153" providerId="AD" clId="Web-{1BF0DAAF-9D5D-40B5-9BDF-5945B20082AA}"/>
    <pc:docChg chg="modSld">
      <pc:chgData name="Lindsay Pina Garcia" userId="S::lpina7926@365.elmhurst.edu::50a98450-30e4-4bd6-9a59-7175fa4f5153" providerId="AD" clId="Web-{1BF0DAAF-9D5D-40B5-9BDF-5945B20082AA}" dt="2020-08-04T01:44:36.676" v="0" actId="1076"/>
      <pc:docMkLst>
        <pc:docMk/>
      </pc:docMkLst>
      <pc:sldChg chg="modSp">
        <pc:chgData name="Lindsay Pina Garcia" userId="S::lpina7926@365.elmhurst.edu::50a98450-30e4-4bd6-9a59-7175fa4f5153" providerId="AD" clId="Web-{1BF0DAAF-9D5D-40B5-9BDF-5945B20082AA}" dt="2020-08-04T01:44:36.676" v="0" actId="1076"/>
        <pc:sldMkLst>
          <pc:docMk/>
          <pc:sldMk cId="2798047096" sldId="257"/>
        </pc:sldMkLst>
        <pc:picChg chg="mod">
          <ac:chgData name="Lindsay Pina Garcia" userId="S::lpina7926@365.elmhurst.edu::50a98450-30e4-4bd6-9a59-7175fa4f5153" providerId="AD" clId="Web-{1BF0DAAF-9D5D-40B5-9BDF-5945B20082AA}" dt="2020-08-04T01:44:36.676" v="0" actId="1076"/>
          <ac:picMkLst>
            <pc:docMk/>
            <pc:sldMk cId="2798047096" sldId="257"/>
            <ac:picMk id="6" creationId="{E76ED2FE-A503-A44B-87B2-42F86D0F69F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44/1092-4388(2004/097)" TargetMode="External"/><Relationship Id="rId2" Type="http://schemas.openxmlformats.org/officeDocument/2006/relationships/hyperlink" Target="https://doi.org/10.1016/j.jcomdis.2019.03.005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11/j.1540-5826.2006.00205.x" TargetMode="External"/><Relationship Id="rId4" Type="http://schemas.openxmlformats.org/officeDocument/2006/relationships/hyperlink" Target="https://doi.org/10.1044/1058-0360(2005/019)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%2F1525740109353937" TargetMode="External"/><Relationship Id="rId2" Type="http://schemas.openxmlformats.org/officeDocument/2006/relationships/hyperlink" Target="https://doi.org/10.1044/2019_LSHSS-19-0010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77/1053815114540002" TargetMode="External"/><Relationship Id="rId5" Type="http://schemas.openxmlformats.org/officeDocument/2006/relationships/hyperlink" Target="https://doi.org/10.1044/lle19.4.119" TargetMode="External"/><Relationship Id="rId4" Type="http://schemas.openxmlformats.org/officeDocument/2006/relationships/hyperlink" Target="https://doi.org/10.1177/152574010935393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3012-015-0325-y" TargetMode="External"/><Relationship Id="rId2" Type="http://schemas.openxmlformats.org/officeDocument/2006/relationships/hyperlink" Target="https://doi.org/10.1177/105381511454000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44/0161-1461(2007/024)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4" Type="http://schemas.openxmlformats.org/officeDocument/2006/relationships/audio" Target="../media/media7.m4a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3.m4a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44/jslhr.4104.861" TargetMode="External"/><Relationship Id="rId2" Type="http://schemas.openxmlformats.org/officeDocument/2006/relationships/hyperlink" Target="https://doi.org/10.1352/1944-7558-122.5.39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44/2017_JSLHR-L-16-042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85800"/>
            <a:ext cx="8458200" cy="16764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Analysis of Narrative Intervention with A Bilingual Spanish-English Speaking Adolescent with Down Syndrome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Lindsay Piña Garcia </a:t>
            </a:r>
          </a:p>
          <a:p>
            <a:r>
              <a:rPr lang="en-US" dirty="0"/>
              <a:t>Mentor: Dr. Brenda Gorman </a:t>
            </a:r>
          </a:p>
          <a:p>
            <a:endParaRPr lang="en-US" dirty="0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76ED2FE-A503-A44B-87B2-42F86D0F6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3157" y="24423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A7283-9BC2-914F-BDA2-55965650F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625474"/>
          </a:xfrm>
        </p:spPr>
        <p:txBody>
          <a:bodyPr/>
          <a:lstStyle/>
          <a:p>
            <a:r>
              <a:rPr lang="en-EG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C44BF-C366-7446-A46D-B78A5A98D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0600"/>
            <a:ext cx="12192000" cy="3657600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 err="1"/>
              <a:t>Hessling</a:t>
            </a:r>
            <a:r>
              <a:rPr lang="en-US" sz="7200" dirty="0"/>
              <a:t>, A., &amp; </a:t>
            </a:r>
            <a:r>
              <a:rPr lang="en-US" sz="7200" dirty="0" err="1"/>
              <a:t>Brimo</a:t>
            </a:r>
            <a:r>
              <a:rPr lang="en-US" sz="7200" dirty="0"/>
              <a:t>, D.M., (2019). Spoken fictional narrative and literacy skills of children with Down syndrome, </a:t>
            </a:r>
            <a:r>
              <a:rPr lang="en-US" sz="7200" i="1" dirty="0"/>
              <a:t>79, </a:t>
            </a:r>
            <a:r>
              <a:rPr lang="en-US" sz="7200" dirty="0"/>
              <a:t>76-89.</a:t>
            </a:r>
            <a:r>
              <a:rPr lang="en-US" sz="7200" u="sng" dirty="0"/>
              <a:t> </a:t>
            </a:r>
            <a:r>
              <a:rPr lang="en-US" sz="7200" u="sng" dirty="0">
                <a:hlinkClick r:id="rId2"/>
              </a:rPr>
              <a:t>https://doi.org/10.1016/j.jcomdis.2019.03.005</a:t>
            </a:r>
            <a:endParaRPr lang="en-US" sz="7200" dirty="0"/>
          </a:p>
          <a:p>
            <a:r>
              <a:rPr lang="en-US" sz="7200" dirty="0"/>
              <a:t>Kay-Raining Bird, E., Chapman, R., &amp; Schwartz, S. (2004). Fast-mapping of words and story recall by children with Down syndrome. </a:t>
            </a:r>
            <a:r>
              <a:rPr lang="en-US" sz="7200" i="1" dirty="0"/>
              <a:t>J Speech Lang Hear Res, 47</a:t>
            </a:r>
            <a:r>
              <a:rPr lang="en-US" sz="7200" dirty="0"/>
              <a:t>, 1286–1300. </a:t>
            </a:r>
            <a:r>
              <a:rPr lang="en-US" sz="7200" u="sng" dirty="0">
                <a:hlinkClick r:id="rId3"/>
              </a:rPr>
              <a:t>https://doi.org/10.1044/1092-4388(2004/097)</a:t>
            </a:r>
            <a:endParaRPr lang="en-US" sz="7200" dirty="0"/>
          </a:p>
          <a:p>
            <a:r>
              <a:rPr lang="en-US" sz="7200" dirty="0"/>
              <a:t>Kay-Raining Bird, E., Cleave, P., Trudeau, N., </a:t>
            </a:r>
            <a:r>
              <a:rPr lang="en-US" sz="7200" dirty="0" err="1"/>
              <a:t>Thordardottir</a:t>
            </a:r>
            <a:r>
              <a:rPr lang="en-US" sz="7200" dirty="0"/>
              <a:t>, E., Sutton, A., &amp; Thorpe, A. (2005). The language abilities of bilingual children with Down syndrome. </a:t>
            </a:r>
            <a:r>
              <a:rPr lang="en-US" sz="7200" i="1" dirty="0"/>
              <a:t>American Journal of Speech-Language Pathology, 14</a:t>
            </a:r>
            <a:r>
              <a:rPr lang="en-US" sz="7200" dirty="0"/>
              <a:t>, 187-199.</a:t>
            </a:r>
            <a:r>
              <a:rPr lang="en-US" sz="7200" dirty="0">
                <a:hlinkClick r:id="rId4"/>
              </a:rPr>
              <a:t> </a:t>
            </a:r>
            <a:r>
              <a:rPr lang="en-US" sz="7200" u="sng" dirty="0">
                <a:hlinkClick r:id="rId4"/>
              </a:rPr>
              <a:t>https://doi.org/10.1044/1058-0360(2005/019)</a:t>
            </a:r>
            <a:endParaRPr lang="en-US" sz="7200" dirty="0"/>
          </a:p>
          <a:p>
            <a:r>
              <a:rPr lang="en-US" sz="7200" dirty="0"/>
              <a:t>Miles, S., &amp; Chapman, R. S. (2002). Narrative content as described by individuals with down syndrome and typically developing children.</a:t>
            </a:r>
            <a:r>
              <a:rPr lang="en-US" sz="7200" i="1" dirty="0"/>
              <a:t> Journal of Speech Language and Hearing Research, 45</a:t>
            </a:r>
            <a:r>
              <a:rPr lang="en-US" sz="7200" dirty="0"/>
              <a:t>, 175–189. </a:t>
            </a:r>
            <a:r>
              <a:rPr lang="en-US" sz="7200" u="sng" dirty="0">
                <a:solidFill>
                  <a:srgbClr val="FF982E"/>
                </a:solidFill>
              </a:rPr>
              <a:t>https://</a:t>
            </a:r>
            <a:r>
              <a:rPr lang="en-US" sz="7200" u="sng" dirty="0" err="1">
                <a:solidFill>
                  <a:srgbClr val="FF982E"/>
                </a:solidFill>
              </a:rPr>
              <a:t>doi.org</a:t>
            </a:r>
            <a:r>
              <a:rPr lang="en-US" sz="7200" u="sng" dirty="0">
                <a:solidFill>
                  <a:srgbClr val="FF982E"/>
                </a:solidFill>
              </a:rPr>
              <a:t>/10.1044/1092-4388(2002/013)</a:t>
            </a:r>
            <a:endParaRPr lang="en-US" sz="7200" dirty="0">
              <a:solidFill>
                <a:srgbClr val="FF982E"/>
              </a:solidFill>
            </a:endParaRPr>
          </a:p>
          <a:p>
            <a:r>
              <a:rPr lang="en-US" sz="7200" dirty="0"/>
              <a:t>Miller, J., Iglesias, A., </a:t>
            </a:r>
            <a:r>
              <a:rPr lang="en-US" sz="7200" dirty="0" err="1"/>
              <a:t>Heilmann</a:t>
            </a:r>
            <a:r>
              <a:rPr lang="en-US" sz="7200" dirty="0"/>
              <a:t>, J., Fabiano, L., </a:t>
            </a:r>
            <a:r>
              <a:rPr lang="en-US" sz="7200" dirty="0" err="1"/>
              <a:t>Nockerts</a:t>
            </a:r>
            <a:r>
              <a:rPr lang="en-US" sz="7200" dirty="0"/>
              <a:t>, A., &amp; Francis, D. (2006). Oral language and reading in bilingual children. </a:t>
            </a:r>
            <a:r>
              <a:rPr lang="en-US" sz="7200" i="1" dirty="0"/>
              <a:t>Learning Disabilities Research and Practice, 21</a:t>
            </a:r>
            <a:r>
              <a:rPr lang="en-US" sz="7200" dirty="0"/>
              <a:t>(1), 30–43. </a:t>
            </a:r>
            <a:r>
              <a:rPr lang="en-US" sz="7200" u="sng" dirty="0">
                <a:hlinkClick r:id="rId5"/>
              </a:rPr>
              <a:t>https://doi.org/10.1111/j.1540-5826.2006.00205.x</a:t>
            </a:r>
            <a:endParaRPr lang="en-US" sz="7200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EG" dirty="0"/>
          </a:p>
        </p:txBody>
      </p:sp>
    </p:spTree>
    <p:extLst>
      <p:ext uri="{BB962C8B-B14F-4D97-AF65-F5344CB8AC3E}">
        <p14:creationId xmlns:p14="http://schemas.microsoft.com/office/powerpoint/2010/main" val="101710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42BF-BF8D-6544-83D8-4B3ECAEC5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9829800" cy="609600"/>
          </a:xfrm>
        </p:spPr>
        <p:txBody>
          <a:bodyPr/>
          <a:lstStyle/>
          <a:p>
            <a:r>
              <a:rPr lang="en-EG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C9B03-95FA-4C40-9E06-311859FB9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0600"/>
            <a:ext cx="11658600" cy="4312920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Orizaba, L., Gorman, B.K.,  Fiestas, C.E., Bingham, G.E., &amp; Paton-Terry, N. (2020). </a:t>
            </a:r>
            <a:r>
              <a:rPr lang="en-US" sz="1800" i="1" dirty="0"/>
              <a:t>Language, Speech, and Hearing Services in Schools. </a:t>
            </a:r>
            <a:r>
              <a:rPr lang="en-US" sz="1800" dirty="0"/>
              <a:t>Examination of narrative language at microstructural and macrostructural levels in </a:t>
            </a:r>
            <a:r>
              <a:rPr lang="en-US" sz="1800" dirty="0" err="1"/>
              <a:t>spanish</a:t>
            </a:r>
            <a:r>
              <a:rPr lang="en-US" sz="1800" dirty="0"/>
              <a:t>-speaking preschoolers. 1-13. </a:t>
            </a:r>
            <a:r>
              <a:rPr lang="en-US" sz="1800" u="sng" dirty="0">
                <a:hlinkClick r:id="rId2"/>
              </a:rPr>
              <a:t>https://doi.org/10.1044/2019_LSHSS-19-00103</a:t>
            </a:r>
            <a:endParaRPr lang="en-US" sz="1800" dirty="0"/>
          </a:p>
          <a:p>
            <a:r>
              <a:rPr lang="en-US" sz="1800" dirty="0"/>
              <a:t>Peterson, D.B. (2011). A systematic review of narrative-based language intervention with children who have language impairment. </a:t>
            </a:r>
            <a:r>
              <a:rPr lang="en-US" sz="1800" i="1" dirty="0"/>
              <a:t>Communication Disorders Quarterly, 32</a:t>
            </a:r>
            <a:r>
              <a:rPr lang="en-US" sz="1800" dirty="0"/>
              <a:t>(4), 207-220.</a:t>
            </a:r>
            <a:r>
              <a:rPr lang="en-US" sz="1800" dirty="0">
                <a:hlinkClick r:id="rId3"/>
              </a:rPr>
              <a:t> </a:t>
            </a:r>
            <a:r>
              <a:rPr lang="en-US" sz="1800" u="sng" dirty="0">
                <a:hlinkClick r:id="rId4"/>
              </a:rPr>
              <a:t>https://doi.org/10.1177/1525740109353937</a:t>
            </a:r>
            <a:endParaRPr lang="en-US" sz="1800" dirty="0"/>
          </a:p>
          <a:p>
            <a:r>
              <a:rPr lang="en-US" sz="1800" dirty="0"/>
              <a:t>Peterson, D.B., &amp; Spencer, T.D. (2012). The Narrative Language Measures: tools for language screening, progress monitoring, and intervention planning. </a:t>
            </a:r>
            <a:r>
              <a:rPr lang="en-US" sz="1800" i="1" dirty="0"/>
              <a:t>Perspectives on </a:t>
            </a:r>
            <a:r>
              <a:rPr lang="en-US" sz="1800" i="1" dirty="0" err="1"/>
              <a:t>LanguageLearning</a:t>
            </a:r>
            <a:r>
              <a:rPr lang="en-US" sz="1800" i="1" dirty="0"/>
              <a:t> and Education, 19</a:t>
            </a:r>
            <a:r>
              <a:rPr lang="en-US" sz="1800" dirty="0"/>
              <a:t>(4), 119-129. </a:t>
            </a:r>
            <a:r>
              <a:rPr lang="en-US" sz="1800" u="sng" dirty="0">
                <a:hlinkClick r:id="rId5"/>
              </a:rPr>
              <a:t>https://doi.org/10.1044/lle19.4.119</a:t>
            </a:r>
            <a:endParaRPr lang="en-US" sz="1800" u="sng" dirty="0"/>
          </a:p>
          <a:p>
            <a:r>
              <a:rPr lang="en-US" dirty="0"/>
              <a:t>Roberts, J.E., Price, J., &amp; Malkin, C. (2007). Language and communication development in Down syndrome. </a:t>
            </a:r>
            <a:r>
              <a:rPr lang="en-US" i="1" dirty="0"/>
              <a:t>Mental Retardation and Developmental Disabilities Research Reviews, 13 </a:t>
            </a:r>
            <a:r>
              <a:rPr lang="en-US" dirty="0"/>
              <a:t>(1),</a:t>
            </a:r>
            <a:r>
              <a:rPr lang="en-US" i="1" dirty="0"/>
              <a:t> </a:t>
            </a:r>
            <a:r>
              <a:rPr lang="en-US" dirty="0"/>
              <a:t>26-35. </a:t>
            </a:r>
            <a:r>
              <a:rPr lang="en-US" u="sng" dirty="0">
                <a:solidFill>
                  <a:srgbClr val="FF982E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https://doi.org/</a:t>
            </a:r>
            <a:r>
              <a:rPr lang="en-US" u="sng" dirty="0">
                <a:solidFill>
                  <a:srgbClr val="FF982E"/>
                </a:solidFill>
              </a:rPr>
              <a:t>10.1002/mrdd.20136</a:t>
            </a:r>
            <a:endParaRPr lang="en-US" sz="1800" dirty="0">
              <a:solidFill>
                <a:srgbClr val="FF982E"/>
              </a:solidFill>
            </a:endParaRPr>
          </a:p>
          <a:p>
            <a:pPr marL="0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EG" sz="1800" dirty="0"/>
          </a:p>
        </p:txBody>
      </p:sp>
    </p:spTree>
    <p:extLst>
      <p:ext uri="{BB962C8B-B14F-4D97-AF65-F5344CB8AC3E}">
        <p14:creationId xmlns:p14="http://schemas.microsoft.com/office/powerpoint/2010/main" val="39147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8288B-8D9A-B042-AB39-7E41CE468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5126"/>
            <a:ext cx="10363200" cy="701674"/>
          </a:xfrm>
        </p:spPr>
        <p:txBody>
          <a:bodyPr/>
          <a:lstStyle/>
          <a:p>
            <a:r>
              <a:rPr lang="en-EG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CE280-D3D7-054E-8475-AC10809C1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4236720"/>
          </a:xfrm>
        </p:spPr>
        <p:txBody>
          <a:bodyPr>
            <a:normAutofit fontScale="92500"/>
          </a:bodyPr>
          <a:lstStyle/>
          <a:p>
            <a:r>
              <a:rPr lang="en-US" sz="1900" dirty="0"/>
              <a:t>Segal, A., &amp; </a:t>
            </a:r>
            <a:r>
              <a:rPr lang="en-US" sz="1900" dirty="0" err="1"/>
              <a:t>Pesco</a:t>
            </a:r>
            <a:r>
              <a:rPr lang="en-US" sz="1900" dirty="0"/>
              <a:t>, D. (2015). Narrative skills of youth with Down syndrome: </a:t>
            </a:r>
            <a:r>
              <a:rPr lang="en-US" sz="1900" dirty="0" err="1"/>
              <a:t>acomprehensive</a:t>
            </a:r>
            <a:r>
              <a:rPr lang="en-US" sz="1900" dirty="0"/>
              <a:t> literature review. </a:t>
            </a:r>
            <a:r>
              <a:rPr lang="en-US" sz="1900" i="1" dirty="0"/>
              <a:t>Journal of Developmental and Physical Disabilities</a:t>
            </a:r>
            <a:r>
              <a:rPr lang="en-US" sz="1900" dirty="0"/>
              <a:t>, </a:t>
            </a:r>
            <a:r>
              <a:rPr lang="en-US" sz="1900" i="1" dirty="0"/>
              <a:t>27, </a:t>
            </a:r>
            <a:r>
              <a:rPr lang="en-US" sz="1900" dirty="0"/>
              <a:t>721–743.</a:t>
            </a:r>
            <a:r>
              <a:rPr lang="en-US" sz="1900" dirty="0">
                <a:solidFill>
                  <a:srgbClr val="FF982E"/>
                </a:solidFill>
              </a:rPr>
              <a:t> </a:t>
            </a:r>
            <a:r>
              <a:rPr lang="en-US" sz="1900" u="sng" dirty="0">
                <a:solidFill>
                  <a:srgbClr val="FF982E"/>
                </a:solidFill>
              </a:rPr>
              <a:t>https://</a:t>
            </a:r>
            <a:r>
              <a:rPr lang="en-US" sz="1900" u="sng" dirty="0" err="1">
                <a:solidFill>
                  <a:srgbClr val="FF982E"/>
                </a:solidFill>
              </a:rPr>
              <a:t>doi.org</a:t>
            </a:r>
            <a:r>
              <a:rPr lang="en-US" sz="1900" u="sng" dirty="0">
                <a:solidFill>
                  <a:srgbClr val="FF982E"/>
                </a:solidFill>
              </a:rPr>
              <a:t>/10.1007/s10882-015-9441-5</a:t>
            </a:r>
            <a:endParaRPr lang="en-US" sz="1900" dirty="0">
              <a:solidFill>
                <a:srgbClr val="FF982E"/>
              </a:solidFill>
            </a:endParaRPr>
          </a:p>
          <a:p>
            <a:r>
              <a:rPr lang="en-US" sz="1900" dirty="0"/>
              <a:t>Spencer, T.D., Kajian, M., Peterson D.B., &amp; </a:t>
            </a:r>
            <a:r>
              <a:rPr lang="en-US" sz="1900" dirty="0" err="1"/>
              <a:t>Bilyk</a:t>
            </a:r>
            <a:r>
              <a:rPr lang="en-US" sz="1900" dirty="0"/>
              <a:t>, N. (2013). Effects of an individualized narrative intervention on children’s storytelling and comprehension skills. </a:t>
            </a:r>
            <a:r>
              <a:rPr lang="en-US" sz="1900" i="1" dirty="0"/>
              <a:t>Journal of Early Intervention, 35 </a:t>
            </a:r>
            <a:r>
              <a:rPr lang="en-US" sz="1900" dirty="0"/>
              <a:t>(3), 243-269. </a:t>
            </a:r>
            <a:r>
              <a:rPr lang="en-US" sz="1900" u="sng" dirty="0">
                <a:hlinkClick r:id="rId2"/>
              </a:rPr>
              <a:t>https://doi.org/10.1177/1053815114540002</a:t>
            </a:r>
            <a:endParaRPr lang="en-US" sz="1900" dirty="0"/>
          </a:p>
          <a:p>
            <a:r>
              <a:rPr lang="en-US" sz="1900" dirty="0"/>
              <a:t>Stein, N., &amp; Glenn, C. (1979). An analysis of story comprehension in elementary school 162 children. In R. </a:t>
            </a:r>
            <a:r>
              <a:rPr lang="en-US" sz="1900" dirty="0" err="1"/>
              <a:t>Freedle</a:t>
            </a:r>
            <a:r>
              <a:rPr lang="en-US" sz="1900" dirty="0"/>
              <a:t> (Ed.),</a:t>
            </a:r>
            <a:r>
              <a:rPr lang="en-US" sz="1900" i="1" dirty="0"/>
              <a:t> New directions in discourse processing</a:t>
            </a:r>
            <a:r>
              <a:rPr lang="en-US" sz="1900" dirty="0"/>
              <a:t>, 53- 120. Norwood, NJ: </a:t>
            </a:r>
            <a:r>
              <a:rPr lang="en-US" sz="1900" dirty="0" err="1"/>
              <a:t>Ablex</a:t>
            </a:r>
            <a:r>
              <a:rPr lang="en-US" sz="1900" dirty="0"/>
              <a:t>. </a:t>
            </a:r>
          </a:p>
          <a:p>
            <a:r>
              <a:rPr lang="en-US" sz="1900" dirty="0"/>
              <a:t>Squires, J.E., Graham, I.D., Hutchinson, A.M. </a:t>
            </a:r>
            <a:r>
              <a:rPr lang="en-US" sz="1900" i="1" dirty="0"/>
              <a:t>et al.</a:t>
            </a:r>
            <a:r>
              <a:rPr lang="en-US" sz="1900" dirty="0"/>
              <a:t> (2015) Identifying the domains of context important to implementation science: a study protocol. </a:t>
            </a:r>
            <a:r>
              <a:rPr lang="en-US" sz="1900" i="1" dirty="0"/>
              <a:t>Implementation Sci</a:t>
            </a:r>
            <a:r>
              <a:rPr lang="en-US" sz="1900" dirty="0"/>
              <a:t> </a:t>
            </a:r>
            <a:r>
              <a:rPr lang="en-US" sz="1900" i="1" dirty="0"/>
              <a:t>10,</a:t>
            </a:r>
            <a:r>
              <a:rPr lang="en-US" sz="1900" dirty="0"/>
              <a:t> 135. </a:t>
            </a:r>
            <a:r>
              <a:rPr lang="en-US" sz="1900" u="sng" dirty="0">
                <a:hlinkClick r:id="rId3"/>
              </a:rPr>
              <a:t>https://doi.org/10.1186/s13012-015-0325-y</a:t>
            </a:r>
            <a:endParaRPr lang="en-US" sz="1900" u="sng" dirty="0"/>
          </a:p>
          <a:p>
            <a:r>
              <a:rPr lang="en-US" sz="1900" dirty="0" err="1"/>
              <a:t>Uccelli</a:t>
            </a:r>
            <a:r>
              <a:rPr lang="en-US" sz="1900" dirty="0"/>
              <a:t>, P., &amp; Paz, M. (2007). Narrative and vocabulary development of bilingual children from kindergarten to first grade: developmental changes and associations among English and Spanish skills. </a:t>
            </a:r>
            <a:r>
              <a:rPr lang="en-US" sz="1900" i="1" dirty="0"/>
              <a:t>American Speech-Language-Hearing Association, 38 </a:t>
            </a:r>
            <a:r>
              <a:rPr lang="en-US" sz="1900" dirty="0"/>
              <a:t>(3), 225-236.  </a:t>
            </a:r>
            <a:r>
              <a:rPr lang="en-US" sz="1900" u="sng" dirty="0">
                <a:hlinkClick r:id="rId3"/>
              </a:rPr>
              <a:t>https://doi.org/</a:t>
            </a:r>
            <a:r>
              <a:rPr lang="en-US" sz="1900" u="sng" dirty="0">
                <a:hlinkClick r:id="rId4"/>
              </a:rPr>
              <a:t>10.1044/0161-1461(2007/024)</a:t>
            </a:r>
            <a:r>
              <a:rPr lang="en-US" dirty="0"/>
              <a:t/>
            </a:r>
            <a:br>
              <a:rPr lang="en-US" dirty="0"/>
            </a:br>
            <a:endParaRPr lang="en-EG" dirty="0"/>
          </a:p>
        </p:txBody>
      </p:sp>
    </p:spTree>
    <p:extLst>
      <p:ext uri="{BB962C8B-B14F-4D97-AF65-F5344CB8AC3E}">
        <p14:creationId xmlns:p14="http://schemas.microsoft.com/office/powerpoint/2010/main" val="15922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7D389-726F-4B20-A286-C499E855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92492-C6DA-400D-9B7D-F8906715B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0" y="1295400"/>
            <a:ext cx="5699578" cy="44196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Terms to note: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Macrostructure (story components)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Microstructure (Vocab and grammar)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Cross-linguistic transfer (the ability for the participant of applying what they learned in one language to the other language)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Purpose: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study was designed to analyze the macrostructure, microstructure, and cross-linguistic transfer in a bilingual (Spanish-English) adolescent with Down syndrome throughout a narrative language intervention. 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85313BD-07BB-CB48-BBFD-FD895F399E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7287" b="728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FA0D8CE-4C48-D940-85B6-A17CCCEF3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93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6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9067800" cy="914400"/>
          </a:xfrm>
        </p:spPr>
        <p:txBody>
          <a:bodyPr>
            <a:normAutofit/>
          </a:bodyPr>
          <a:lstStyle/>
          <a:p>
            <a:r>
              <a:rPr lang="en-US" dirty="0"/>
              <a:t>Hypothesis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6100" y="1828800"/>
            <a:ext cx="6096000" cy="160020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1. The participant will demonstrate transfer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2. There will be more robust cross-linguistic transfer of macrostructural (story components) skills than microstructural skills (grammar and vocab)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4556D5D-771C-2340-A0BD-EE4E95FE0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66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DF3B-255C-814F-ABAA-2715EE39C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162800" cy="914400"/>
          </a:xfrm>
        </p:spPr>
        <p:txBody>
          <a:bodyPr/>
          <a:lstStyle/>
          <a:p>
            <a:r>
              <a:rPr lang="en-EG" dirty="0"/>
              <a:t>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8BBAA-62A3-DB48-8B14-3C8696312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0" y="1066800"/>
            <a:ext cx="6934200" cy="182880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EG" sz="2300" dirty="0">
                <a:solidFill>
                  <a:schemeClr val="tx2"/>
                </a:solidFill>
                <a:latin typeface="+mn-lt"/>
              </a:rPr>
              <a:t>Participant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2"/>
                </a:solidFill>
              </a:rPr>
              <a:t>15 year 11-month-old Spanish-English bilingual female with Down Syndrome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2"/>
                </a:solidFill>
              </a:rPr>
              <a:t>Academic instruction in English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2"/>
                </a:solidFill>
              </a:rPr>
              <a:t>Home-language Spanish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2"/>
                </a:solidFill>
              </a:rPr>
              <a:t>15 narrative intervention sessions transcribed and analyzed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2"/>
                </a:solidFill>
              </a:rPr>
              <a:t>Language of intervention was alternated to analyze transfer </a:t>
            </a:r>
            <a:endParaRPr lang="en-EG" sz="23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EG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E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14B771-7C72-B746-9466-1B78E50F7313}"/>
              </a:ext>
            </a:extLst>
          </p:cNvPr>
          <p:cNvSpPr txBox="1"/>
          <p:nvPr/>
        </p:nvSpPr>
        <p:spPr>
          <a:xfrm>
            <a:off x="3048000" y="2743200"/>
            <a:ext cx="6324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EG" sz="1600" dirty="0">
                <a:solidFill>
                  <a:schemeClr val="tx2"/>
                </a:solidFill>
              </a:rPr>
              <a:t>Language samples were retrospectively examined using four tools: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Narrative Language Measures (NLM)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the Narrative Scoring Scheme (NSS)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Narrative Assessment Protocols English and Spanish (NAP-S)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Over 30 variables analyzed </a:t>
            </a:r>
            <a:endParaRPr lang="en-EG" sz="1600" dirty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EG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EG" sz="2000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23CC15F-2D08-7C4B-B352-D5C7E283E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0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A830C20-86EF-744A-84D4-366924FA6E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5200" y="335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D6290-4F0E-8942-9AA1-FB6EA513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130" y="3313"/>
            <a:ext cx="12225130" cy="987287"/>
          </a:xfrm>
        </p:spPr>
        <p:txBody>
          <a:bodyPr/>
          <a:lstStyle/>
          <a:p>
            <a:r>
              <a:rPr lang="en-EG" dirty="0"/>
              <a:t>Narrative Scoring Scheme (Macrostructure)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1AF90D-D349-5545-9C19-2A638513319C}"/>
              </a:ext>
            </a:extLst>
          </p:cNvPr>
          <p:cNvSpPr txBox="1"/>
          <p:nvPr/>
        </p:nvSpPr>
        <p:spPr>
          <a:xfrm>
            <a:off x="1828800" y="5257800"/>
            <a:ext cx="784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G" dirty="0"/>
              <a:t>Note: Blue= Spanish; Red: English; B = Baseline; I = Intervention; G = Generalization; TNL = Test of Narrative Language; NLM = Narrative Language Measure.</a:t>
            </a:r>
          </a:p>
          <a:p>
            <a:r>
              <a:rPr lang="en-EG" dirty="0"/>
              <a:t>Language of Instruction:       =Spanish Instruction      =English Instruction</a:t>
            </a:r>
          </a:p>
          <a:p>
            <a:endParaRPr lang="en-EG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99D8A97-4F7E-8B4A-8594-226B13AD7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63200" y="6154963"/>
            <a:ext cx="839008" cy="591444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F3B617C-10F8-764D-A0A1-56B75E0BA3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0608" y="177800"/>
            <a:ext cx="812800" cy="812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1801245-0A5E-CD45-9033-2979A4F93F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29" y="980086"/>
            <a:ext cx="12225130" cy="38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700AC787-676E-A549-A742-1073B2980F3F}"/>
              </a:ext>
            </a:extLst>
          </p:cNvPr>
          <p:cNvSpPr/>
          <p:nvPr/>
        </p:nvSpPr>
        <p:spPr>
          <a:xfrm>
            <a:off x="4115623" y="3141593"/>
            <a:ext cx="381000" cy="342900"/>
          </a:xfrm>
          <a:prstGeom prst="star5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240C00A7-8D7E-474D-A1C9-C272D1A9A093}"/>
              </a:ext>
            </a:extLst>
          </p:cNvPr>
          <p:cNvSpPr/>
          <p:nvPr/>
        </p:nvSpPr>
        <p:spPr>
          <a:xfrm>
            <a:off x="4306123" y="6034373"/>
            <a:ext cx="3810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29E006EE-0919-1044-B0ED-A97285B7A800}"/>
              </a:ext>
            </a:extLst>
          </p:cNvPr>
          <p:cNvSpPr/>
          <p:nvPr/>
        </p:nvSpPr>
        <p:spPr>
          <a:xfrm>
            <a:off x="6901060" y="6034373"/>
            <a:ext cx="381000" cy="381000"/>
          </a:xfrm>
          <a:prstGeom prst="star5">
            <a:avLst>
              <a:gd name="adj" fmla="val 15952"/>
              <a:gd name="hf" fmla="val 105146"/>
              <a:gd name="vf" fmla="val 110557"/>
            </a:avLst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D3E461D5-9B4F-B942-B4DB-7BBB6E05D2CE}"/>
              </a:ext>
            </a:extLst>
          </p:cNvPr>
          <p:cNvSpPr/>
          <p:nvPr/>
        </p:nvSpPr>
        <p:spPr>
          <a:xfrm>
            <a:off x="5037483" y="3219450"/>
            <a:ext cx="381000" cy="381000"/>
          </a:xfrm>
          <a:prstGeom prst="star5">
            <a:avLst>
              <a:gd name="adj" fmla="val 15952"/>
              <a:gd name="hf" fmla="val 105146"/>
              <a:gd name="vf" fmla="val 110557"/>
            </a:avLst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B0EEC574-661E-A041-8A63-61C07C44870E}"/>
              </a:ext>
            </a:extLst>
          </p:cNvPr>
          <p:cNvSpPr/>
          <p:nvPr/>
        </p:nvSpPr>
        <p:spPr>
          <a:xfrm>
            <a:off x="5753100" y="1984370"/>
            <a:ext cx="381000" cy="381000"/>
          </a:xfrm>
          <a:prstGeom prst="star5">
            <a:avLst>
              <a:gd name="adj" fmla="val 15952"/>
              <a:gd name="hf" fmla="val 105146"/>
              <a:gd name="vf" fmla="val 110557"/>
            </a:avLst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1B8879D4-F00A-BE4A-AC9A-AA5A81BB96C7}"/>
              </a:ext>
            </a:extLst>
          </p:cNvPr>
          <p:cNvSpPr/>
          <p:nvPr/>
        </p:nvSpPr>
        <p:spPr>
          <a:xfrm>
            <a:off x="6524206" y="3219450"/>
            <a:ext cx="381000" cy="381000"/>
          </a:xfrm>
          <a:prstGeom prst="star5">
            <a:avLst>
              <a:gd name="adj" fmla="val 15952"/>
              <a:gd name="hf" fmla="val 105146"/>
              <a:gd name="vf" fmla="val 110557"/>
            </a:avLst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CF536434-376E-DB42-888F-62D20B8B0E30}"/>
              </a:ext>
            </a:extLst>
          </p:cNvPr>
          <p:cNvSpPr/>
          <p:nvPr/>
        </p:nvSpPr>
        <p:spPr>
          <a:xfrm>
            <a:off x="7083285" y="3044687"/>
            <a:ext cx="3810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F779A79F-F983-814D-9882-8925069E4E7B}"/>
              </a:ext>
            </a:extLst>
          </p:cNvPr>
          <p:cNvSpPr/>
          <p:nvPr/>
        </p:nvSpPr>
        <p:spPr>
          <a:xfrm>
            <a:off x="7772400" y="1875596"/>
            <a:ext cx="3810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B7849D1D-538F-CA49-9879-2739FFD7295E}"/>
              </a:ext>
            </a:extLst>
          </p:cNvPr>
          <p:cNvSpPr/>
          <p:nvPr/>
        </p:nvSpPr>
        <p:spPr>
          <a:xfrm>
            <a:off x="8458200" y="1724025"/>
            <a:ext cx="3810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84EEDD26-A98F-A04E-9EB3-30A2F46741B3}"/>
              </a:ext>
            </a:extLst>
          </p:cNvPr>
          <p:cNvSpPr/>
          <p:nvPr/>
        </p:nvSpPr>
        <p:spPr>
          <a:xfrm>
            <a:off x="9410700" y="1744317"/>
            <a:ext cx="3810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60534E1-A48E-DC45-BE7B-5D92280E8D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3230" y="11525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4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1624-E8D0-43F1-ACFF-A28EE7D5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00"/>
            <a:ext cx="12192000" cy="990600"/>
          </a:xfrm>
        </p:spPr>
        <p:txBody>
          <a:bodyPr>
            <a:normAutofit/>
          </a:bodyPr>
          <a:lstStyle/>
          <a:p>
            <a:r>
              <a:rPr lang="en-US" sz="3200" dirty="0"/>
              <a:t>Narrative Assessment Protocol-Spanish and English (Microstructure)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B214A-391B-924F-9CDD-DC05234758B8}"/>
              </a:ext>
            </a:extLst>
          </p:cNvPr>
          <p:cNvSpPr txBox="1"/>
          <p:nvPr/>
        </p:nvSpPr>
        <p:spPr>
          <a:xfrm>
            <a:off x="2362200" y="54864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G" dirty="0"/>
              <a:t>Note: Blue= Spanish; Red: English; B = Baseline; I = Intervention; G = Generalization; TNL = Test of Narrative Language; NLM = Narrative Language Measure.  </a:t>
            </a:r>
          </a:p>
          <a:p>
            <a:r>
              <a:rPr lang="en-EG" dirty="0"/>
              <a:t>Language of Instruction:       =Spanish Instruction      =English Instruction</a:t>
            </a:r>
          </a:p>
          <a:p>
            <a:endParaRPr lang="en-EG" dirty="0"/>
          </a:p>
          <a:p>
            <a:endParaRPr lang="en-EG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F51F3C0-A7FA-2648-99AC-748ADA468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9150" y="-76200"/>
            <a:ext cx="812800" cy="812800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7635B67-D327-3C4A-8ED5-AF722BA394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690880"/>
            <a:ext cx="812800" cy="8128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00F1FC2-CD64-E540-B8D2-003370B6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680"/>
            <a:ext cx="12192000" cy="398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1E12F03B-DE1C-1241-8EED-C8AA59321A9B}"/>
              </a:ext>
            </a:extLst>
          </p:cNvPr>
          <p:cNvSpPr/>
          <p:nvPr/>
        </p:nvSpPr>
        <p:spPr>
          <a:xfrm>
            <a:off x="4991100" y="6248400"/>
            <a:ext cx="3810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 dirty="0">
              <a:solidFill>
                <a:schemeClr val="tx2"/>
              </a:solidFill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8C402966-3348-6E41-BD7E-50EB3E4B7ECB}"/>
              </a:ext>
            </a:extLst>
          </p:cNvPr>
          <p:cNvSpPr/>
          <p:nvPr/>
        </p:nvSpPr>
        <p:spPr>
          <a:xfrm>
            <a:off x="7448550" y="6241843"/>
            <a:ext cx="381000" cy="381000"/>
          </a:xfrm>
          <a:prstGeom prst="star5">
            <a:avLst>
              <a:gd name="adj" fmla="val 15952"/>
              <a:gd name="hf" fmla="val 105146"/>
              <a:gd name="vf" fmla="val 110557"/>
            </a:avLst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C236CE69-3990-E747-AEF0-C9789FA022B5}"/>
              </a:ext>
            </a:extLst>
          </p:cNvPr>
          <p:cNvSpPr/>
          <p:nvPr/>
        </p:nvSpPr>
        <p:spPr>
          <a:xfrm>
            <a:off x="4225787" y="4531105"/>
            <a:ext cx="3810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 dirty="0">
              <a:solidFill>
                <a:schemeClr val="tx2"/>
              </a:solidFill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4C351922-D931-B040-AE28-CD3F644BA994}"/>
              </a:ext>
            </a:extLst>
          </p:cNvPr>
          <p:cNvSpPr/>
          <p:nvPr/>
        </p:nvSpPr>
        <p:spPr>
          <a:xfrm>
            <a:off x="5181600" y="4540457"/>
            <a:ext cx="381000" cy="381000"/>
          </a:xfrm>
          <a:prstGeom prst="star5">
            <a:avLst>
              <a:gd name="adj" fmla="val 15952"/>
              <a:gd name="hf" fmla="val 105146"/>
              <a:gd name="vf" fmla="val 110557"/>
            </a:avLst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F635ED5A-DA65-8246-831C-80CD3190A56C}"/>
              </a:ext>
            </a:extLst>
          </p:cNvPr>
          <p:cNvSpPr/>
          <p:nvPr/>
        </p:nvSpPr>
        <p:spPr>
          <a:xfrm>
            <a:off x="5791200" y="3962400"/>
            <a:ext cx="381000" cy="381000"/>
          </a:xfrm>
          <a:prstGeom prst="star5">
            <a:avLst>
              <a:gd name="adj" fmla="val 15952"/>
              <a:gd name="hf" fmla="val 105146"/>
              <a:gd name="vf" fmla="val 110557"/>
            </a:avLst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84FDFC6D-84E9-8A49-BFE0-C1CE854B9FDE}"/>
              </a:ext>
            </a:extLst>
          </p:cNvPr>
          <p:cNvSpPr/>
          <p:nvPr/>
        </p:nvSpPr>
        <p:spPr>
          <a:xfrm>
            <a:off x="6554861" y="4595175"/>
            <a:ext cx="381000" cy="381000"/>
          </a:xfrm>
          <a:prstGeom prst="star5">
            <a:avLst>
              <a:gd name="adj" fmla="val 15952"/>
              <a:gd name="hf" fmla="val 105146"/>
              <a:gd name="vf" fmla="val 110557"/>
            </a:avLst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03EC64C4-7112-CF47-9FD6-031835721598}"/>
              </a:ext>
            </a:extLst>
          </p:cNvPr>
          <p:cNvSpPr/>
          <p:nvPr/>
        </p:nvSpPr>
        <p:spPr>
          <a:xfrm>
            <a:off x="7058441" y="4540457"/>
            <a:ext cx="3810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 dirty="0">
              <a:solidFill>
                <a:schemeClr val="tx2"/>
              </a:solidFill>
            </a:endParaRPr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5E60B350-0C27-C648-B40F-D38CF26E86E8}"/>
              </a:ext>
            </a:extLst>
          </p:cNvPr>
          <p:cNvSpPr/>
          <p:nvPr/>
        </p:nvSpPr>
        <p:spPr>
          <a:xfrm>
            <a:off x="7809669" y="4308027"/>
            <a:ext cx="3810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 dirty="0">
              <a:solidFill>
                <a:schemeClr val="tx2"/>
              </a:solidFill>
            </a:endParaRP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446511EF-4EB4-E745-A522-6C4D3A308907}"/>
              </a:ext>
            </a:extLst>
          </p:cNvPr>
          <p:cNvSpPr/>
          <p:nvPr/>
        </p:nvSpPr>
        <p:spPr>
          <a:xfrm>
            <a:off x="8504593" y="4349957"/>
            <a:ext cx="3810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 dirty="0">
              <a:solidFill>
                <a:schemeClr val="tx2"/>
              </a:solidFill>
            </a:endParaRP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B1588FEA-56A9-6844-B0F1-B494FF25610A}"/>
              </a:ext>
            </a:extLst>
          </p:cNvPr>
          <p:cNvSpPr/>
          <p:nvPr/>
        </p:nvSpPr>
        <p:spPr>
          <a:xfrm>
            <a:off x="9375082" y="4152900"/>
            <a:ext cx="381000" cy="381000"/>
          </a:xfrm>
          <a:prstGeom prst="star5">
            <a:avLst>
              <a:gd name="adj" fmla="val 15952"/>
              <a:gd name="hf" fmla="val 105146"/>
              <a:gd name="vf" fmla="val 110557"/>
            </a:avLst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"/>
            <a:ext cx="9893710" cy="45719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Results 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7201"/>
            <a:ext cx="12192000" cy="47244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altLang="en-US" dirty="0"/>
              <a:t>Transfer in all areas assessed </a:t>
            </a:r>
          </a:p>
          <a:p>
            <a:pPr marL="571500" lvl="1" indent="-342900"/>
            <a:r>
              <a:rPr lang="en-US" altLang="en-US" sz="2000" dirty="0"/>
              <a:t>Notable macrostructural and microstructural gains in both languages</a:t>
            </a:r>
          </a:p>
          <a:p>
            <a:pPr marL="514350" indent="-514350">
              <a:buAutoNum type="arabicPeriod"/>
            </a:pPr>
            <a:r>
              <a:rPr lang="en-US" altLang="en-US" dirty="0"/>
              <a:t>Robust cross-linguistic transfer of macrostructural skills </a:t>
            </a:r>
          </a:p>
          <a:p>
            <a:pPr lvl="2"/>
            <a:r>
              <a:rPr lang="en-US" altLang="en-US" sz="2000" dirty="0"/>
              <a:t>Transfer was slightly greater when instruction was provided in Spanish </a:t>
            </a:r>
          </a:p>
          <a:p>
            <a:pPr marL="0" indent="0">
              <a:buNone/>
            </a:pPr>
            <a:r>
              <a:rPr lang="en-US" altLang="en-US" dirty="0"/>
              <a:t>3. Important aspects of narrative language skills captured: </a:t>
            </a:r>
          </a:p>
          <a:p>
            <a:r>
              <a:rPr lang="en-US" altLang="en-US" dirty="0"/>
              <a:t>NSS</a:t>
            </a:r>
          </a:p>
          <a:p>
            <a:pPr lvl="1"/>
            <a:r>
              <a:rPr lang="en-US" altLang="en-US" sz="2000" dirty="0"/>
              <a:t>Transfer in all areas, stronger Spanish skills; 55% of probes were higher. </a:t>
            </a:r>
          </a:p>
          <a:p>
            <a:r>
              <a:rPr lang="en-US" altLang="en-US" dirty="0"/>
              <a:t>NAP-S </a:t>
            </a:r>
          </a:p>
          <a:p>
            <a:pPr lvl="1"/>
            <a:r>
              <a:rPr lang="en-US" altLang="en-US" sz="2000" dirty="0"/>
              <a:t>Personal narrative score increased after the treatment, 56% higher skills in Spanish</a:t>
            </a:r>
          </a:p>
          <a:p>
            <a:pPr lvl="1"/>
            <a:endParaRPr lang="en-US" altLang="en-US" sz="2400" dirty="0"/>
          </a:p>
          <a:p>
            <a:pPr lvl="1"/>
            <a:endParaRPr lang="en-US" altLang="en-US" sz="2400" dirty="0"/>
          </a:p>
          <a:p>
            <a:endParaRPr lang="en-US" altLang="en-US" sz="2600" dirty="0"/>
          </a:p>
          <a:p>
            <a:endParaRPr lang="en-US" altLang="en-US" sz="2800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0F38EE9-0479-AC4A-A4CB-BEAB254C0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0400" y="30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6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8530" y="152803"/>
            <a:ext cx="8382000" cy="532998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/>
              <a:t>Discussion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EE1BEAC-EAEB-4B6A-A38C-559810D0202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66800"/>
            <a:ext cx="12192000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968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6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7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/>
            <a:endParaRPr lang="en-US" altLang="en-US" sz="2400" dirty="0"/>
          </a:p>
          <a:p>
            <a:pPr marL="609600" indent="-609600"/>
            <a:r>
              <a:rPr lang="en-US" sz="2400" dirty="0"/>
              <a:t>The current study demonstrates bilingual learning ability despite intellectual impairment and benefits of narrative language intervention</a:t>
            </a:r>
          </a:p>
          <a:p>
            <a:pPr marL="609600" indent="-609600"/>
            <a:r>
              <a:rPr lang="en-US" sz="2400" dirty="0"/>
              <a:t>Results also enhance professionals' understanding of the micro- and macro structural skills in a bilingual participant with Down syndrome</a:t>
            </a:r>
          </a:p>
          <a:p>
            <a:pPr marL="609600" indent="-609600"/>
            <a:r>
              <a:rPr lang="en-US" altLang="en-US" sz="2400" dirty="0"/>
              <a:t>Participants abilities in both language is impressive (no visual supports)</a:t>
            </a:r>
          </a:p>
          <a:p>
            <a:pPr marL="609600" indent="-609600"/>
            <a:r>
              <a:rPr lang="en-US" altLang="en-US" sz="2400" dirty="0"/>
              <a:t>C</a:t>
            </a:r>
            <a:r>
              <a:rPr lang="en-US" sz="2400" dirty="0"/>
              <a:t>learly provides evidence that contradicts the misconception that individuals with DS cannot handle the demands of both languages</a:t>
            </a:r>
          </a:p>
          <a:p>
            <a:pPr marL="609600" indent="-609600"/>
            <a:r>
              <a:rPr lang="en-US" sz="2400" dirty="0"/>
              <a:t>Children with disabilities should never be denied the opportunity to learn more than one language and in fact they clearly benefit</a:t>
            </a:r>
            <a:endParaRPr lang="en-US" altLang="en-US" sz="2400" dirty="0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EC712B81-B916-A24C-824D-79D4CC2D3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0" y="8305800"/>
            <a:ext cx="2286000" cy="381000"/>
          </a:xfrm>
        </p:spPr>
        <p:txBody>
          <a:bodyPr/>
          <a:lstStyle/>
          <a:p>
            <a:pPr marL="0" indent="0">
              <a:buNone/>
            </a:pPr>
            <a:endParaRPr lang="en-EG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159FE38-EF78-1645-B18B-5E604BE7C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5200" y="0"/>
            <a:ext cx="812800" cy="812800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EE360BB-7E12-EC43-A109-3737585AEC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464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87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2D9E-00C3-144A-8A8F-DC39F47C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625474"/>
          </a:xfrm>
        </p:spPr>
        <p:txBody>
          <a:bodyPr/>
          <a:lstStyle/>
          <a:p>
            <a:r>
              <a:rPr lang="en-EG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E8E98-CA89-ED4F-895E-EAEDA3C1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0600"/>
            <a:ext cx="12192000" cy="4191000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/>
              <a:t>Barton-Hulsey, A., </a:t>
            </a:r>
            <a:r>
              <a:rPr lang="en-US" sz="1900" dirty="0" err="1"/>
              <a:t>Sevcik</a:t>
            </a:r>
            <a:r>
              <a:rPr lang="en-US" sz="1900" dirty="0"/>
              <a:t>, R. A., &amp; </a:t>
            </a:r>
            <a:r>
              <a:rPr lang="en-US" sz="1900" dirty="0" err="1"/>
              <a:t>Romski</a:t>
            </a:r>
            <a:r>
              <a:rPr lang="en-US" sz="1900" dirty="0"/>
              <a:t>, M. (2017). Narrative language and reading comprehension in students with mild intellectual disabilities. </a:t>
            </a:r>
            <a:r>
              <a:rPr lang="en-US" sz="1900" i="1" dirty="0"/>
              <a:t>American Journal on Intellectual and Developmental Disabilities, 122 </a:t>
            </a:r>
            <a:r>
              <a:rPr lang="en-US" sz="1900" dirty="0"/>
              <a:t>(5), 392–408. </a:t>
            </a:r>
            <a:r>
              <a:rPr lang="en-US" sz="1900" u="sng" dirty="0">
                <a:hlinkClick r:id="rId2"/>
              </a:rPr>
              <a:t>https://doi.org/10.1352/1944-7558-122.5.392</a:t>
            </a:r>
            <a:endParaRPr lang="en-US" sz="1900" dirty="0"/>
          </a:p>
          <a:p>
            <a:r>
              <a:rPr lang="en-US" sz="1900" dirty="0"/>
              <a:t>Boudreau, D. (2002). Literacy skills in children and adolescents with Down syndrome. </a:t>
            </a:r>
            <a:r>
              <a:rPr lang="en-US" sz="1900" i="1" dirty="0"/>
              <a:t>Reading and Writing, 15</a:t>
            </a:r>
            <a:r>
              <a:rPr lang="en-US" sz="1900" dirty="0"/>
              <a:t>, 497–525. </a:t>
            </a:r>
            <a:r>
              <a:rPr lang="en-US" sz="1900" u="sng" dirty="0">
                <a:solidFill>
                  <a:srgbClr val="FF982E"/>
                </a:solidFill>
              </a:rPr>
              <a:t>https://</a:t>
            </a:r>
            <a:r>
              <a:rPr lang="en-US" sz="1900" u="sng" dirty="0" err="1">
                <a:solidFill>
                  <a:srgbClr val="FF982E"/>
                </a:solidFill>
              </a:rPr>
              <a:t>doi.org</a:t>
            </a:r>
            <a:r>
              <a:rPr lang="en-US" sz="1900" u="sng" dirty="0">
                <a:solidFill>
                  <a:srgbClr val="FF982E"/>
                </a:solidFill>
              </a:rPr>
              <a:t>/10.1023/A:1016389317827</a:t>
            </a:r>
            <a:endParaRPr lang="en-US" sz="1900" dirty="0">
              <a:solidFill>
                <a:srgbClr val="FF982E"/>
              </a:solidFill>
            </a:endParaRPr>
          </a:p>
          <a:p>
            <a:r>
              <a:rPr lang="en-US" sz="1900" dirty="0"/>
              <a:t>Chapman, R.S., Seung, H., Schwartz, S.E., &amp; Bird, E.K. (1998). Language skills of children and adolescents with Down syndrome. </a:t>
            </a:r>
            <a:r>
              <a:rPr lang="en-US" sz="1900" i="1" dirty="0"/>
              <a:t>Journal of Speech, Language &amp; Hearing Research, 41 </a:t>
            </a:r>
            <a:r>
              <a:rPr lang="en-US" sz="1900" dirty="0"/>
              <a:t>(4), 861-873. </a:t>
            </a:r>
            <a:r>
              <a:rPr lang="en-US" sz="1900" u="sng" dirty="0"/>
              <a:t>https://</a:t>
            </a:r>
            <a:r>
              <a:rPr lang="en-US" sz="1900" u="sng" dirty="0" err="1"/>
              <a:t>doi.org</a:t>
            </a:r>
            <a:r>
              <a:rPr lang="en-US" sz="1900" u="sng" dirty="0"/>
              <a:t>/</a:t>
            </a:r>
            <a:r>
              <a:rPr lang="en-US" sz="1900" u="sng" dirty="0">
                <a:hlinkClick r:id="rId3"/>
              </a:rPr>
              <a:t>10.1044/jslhr.4104.861</a:t>
            </a:r>
            <a:endParaRPr lang="en-US" sz="1900" dirty="0"/>
          </a:p>
          <a:p>
            <a:r>
              <a:rPr lang="en-US" sz="1900" dirty="0"/>
              <a:t>Cleave, P., Kay-Raining Bird, E., </a:t>
            </a:r>
            <a:r>
              <a:rPr lang="en-US" sz="1900" dirty="0" err="1"/>
              <a:t>Czutrin</a:t>
            </a:r>
            <a:r>
              <a:rPr lang="en-US" sz="1900" dirty="0"/>
              <a:t>, R., &amp; Smith, L. (2012). A longitudinal study of narrative development in children and adolescents with Down syndrome</a:t>
            </a:r>
            <a:r>
              <a:rPr lang="en-US" sz="1900" i="1" dirty="0"/>
              <a:t>. Intellectual and Developmental Disabilities, 50 </a:t>
            </a:r>
            <a:r>
              <a:rPr lang="en-US" sz="1900" dirty="0"/>
              <a:t>(4)</a:t>
            </a:r>
            <a:r>
              <a:rPr lang="en-US" sz="1900" i="1" dirty="0"/>
              <a:t>, </a:t>
            </a:r>
            <a:r>
              <a:rPr lang="en-US" sz="1900" dirty="0"/>
              <a:t>332-342</a:t>
            </a:r>
            <a:r>
              <a:rPr lang="en-US" sz="1900" i="1" dirty="0"/>
              <a:t>. </a:t>
            </a:r>
            <a:r>
              <a:rPr lang="en-US" sz="1900" u="sng" dirty="0"/>
              <a:t>https://</a:t>
            </a:r>
            <a:r>
              <a:rPr lang="en-US" sz="1900" u="sng" dirty="0" err="1"/>
              <a:t>doi.org</a:t>
            </a:r>
            <a:r>
              <a:rPr lang="en-US" sz="1900" u="sng" dirty="0"/>
              <a:t>/10.1352/1934-9556-50.4.332</a:t>
            </a:r>
            <a:endParaRPr lang="en-US" sz="1900" dirty="0"/>
          </a:p>
          <a:p>
            <a:r>
              <a:rPr lang="en-US" sz="1900" dirty="0"/>
              <a:t>Grasso, S.M., Pena, E.D., </a:t>
            </a:r>
            <a:r>
              <a:rPr lang="en-US" sz="1900" dirty="0" err="1"/>
              <a:t>Bedore</a:t>
            </a:r>
            <a:r>
              <a:rPr lang="en-US" sz="1900" dirty="0"/>
              <a:t>, L.M., Hixon, J.G., &amp; Griffin, Z.M. (2018). Cross-linguistic cognate production in Spanish-English bilingual children with and without specific language impairment. </a:t>
            </a:r>
            <a:r>
              <a:rPr lang="en-US" sz="1900" i="1" dirty="0"/>
              <a:t>Journal of Speech, Language, and Hearing, 61, </a:t>
            </a:r>
            <a:r>
              <a:rPr lang="en-US" sz="1900" dirty="0"/>
              <a:t>(619-633). </a:t>
            </a:r>
            <a:r>
              <a:rPr lang="en-US" sz="1900" u="sng" dirty="0">
                <a:hlinkClick r:id="rId4"/>
              </a:rPr>
              <a:t>https://doi.org/10.1044/2017_JSLHR-L-16-0421</a:t>
            </a:r>
            <a:r>
              <a:rPr lang="en-US" dirty="0"/>
              <a:t/>
            </a:r>
            <a:br>
              <a:rPr lang="en-US" dirty="0"/>
            </a:br>
            <a:endParaRPr lang="en-EG" dirty="0"/>
          </a:p>
        </p:txBody>
      </p:sp>
    </p:spTree>
    <p:extLst>
      <p:ext uri="{BB962C8B-B14F-4D97-AF65-F5344CB8AC3E}">
        <p14:creationId xmlns:p14="http://schemas.microsoft.com/office/powerpoint/2010/main" val="9198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A15C6C-6BB6-4DB6-B7D6-7F14EAB2CC5C}">
  <ds:schemaRefs>
    <ds:schemaRef ds:uri="a4f35948-e619-41b3-aa29-22878b09cfd2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0262f94-9f35-4ac3-9a90-690165a166b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4f35948-e619-41b3-aa29-22878b09cfd2"/>
    <ds:schemaRef ds:uri="40262f94-9f35-4ac3-9a90-690165a166b7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17000</TotalTime>
  <Words>1306</Words>
  <Application>Microsoft Office PowerPoint</Application>
  <PresentationFormat>Widescreen</PresentationFormat>
  <Paragraphs>78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Children Friends 16x9</vt:lpstr>
      <vt:lpstr>The Analysis of Narrative Intervention with A Bilingual Spanish-English Speaking Adolescent with Down Syndrome </vt:lpstr>
      <vt:lpstr>Background </vt:lpstr>
      <vt:lpstr>Hypothesis</vt:lpstr>
      <vt:lpstr>Methods</vt:lpstr>
      <vt:lpstr>Narrative Scoring Scheme (Macrostructure) </vt:lpstr>
      <vt:lpstr>Narrative Assessment Protocol-Spanish and English (Microstructure)  </vt:lpstr>
      <vt:lpstr>Results </vt:lpstr>
      <vt:lpstr>Discussion </vt:lpstr>
      <vt:lpstr>References </vt:lpstr>
      <vt:lpstr>References </vt:lpstr>
      <vt:lpstr>References 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Writing:  IFSP &amp; IEP</dc:title>
  <dc:creator>cjnk ev</dc:creator>
  <cp:keywords/>
  <cp:lastModifiedBy>Leo Ebersole</cp:lastModifiedBy>
  <cp:revision>61</cp:revision>
  <dcterms:created xsi:type="dcterms:W3CDTF">2018-03-29T22:21:16Z</dcterms:created>
  <dcterms:modified xsi:type="dcterms:W3CDTF">2020-08-13T20:25:28Z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  <property fmtid="{D5CDD505-2E9C-101B-9397-08002B2CF9AE}" pid="4" name="_MarkAsFinal">
    <vt:bool>true</vt:bool>
  </property>
</Properties>
</file>