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Lst>
  <p:sldSz cx="5029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162"/>
    <a:srgbClr val="FF9933"/>
    <a:srgbClr val="333399"/>
    <a:srgbClr val="1E37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99" autoAdjust="0"/>
    <p:restoredTop sz="94660"/>
  </p:normalViewPr>
  <p:slideViewPr>
    <p:cSldViewPr snapToGrid="0">
      <p:cViewPr varScale="1">
        <p:scale>
          <a:sx n="16" d="100"/>
          <a:sy n="16" d="100"/>
        </p:scale>
        <p:origin x="1666"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1900" y="5985936"/>
            <a:ext cx="42748200" cy="12733867"/>
          </a:xfrm>
        </p:spPr>
        <p:txBody>
          <a:bodyPr anchor="b"/>
          <a:lstStyle>
            <a:lvl1pPr algn="ctr">
              <a:defRPr sz="32000"/>
            </a:lvl1pPr>
          </a:lstStyle>
          <a:p>
            <a:r>
              <a:rPr lang="en-US"/>
              <a:t>Click to edit Master title style</a:t>
            </a:r>
            <a:endParaRPr lang="en-US" dirty="0"/>
          </a:p>
        </p:txBody>
      </p:sp>
      <p:sp>
        <p:nvSpPr>
          <p:cNvPr id="3" name="Subtitle 2"/>
          <p:cNvSpPr>
            <a:spLocks noGrp="1"/>
          </p:cNvSpPr>
          <p:nvPr>
            <p:ph type="subTitle" idx="1"/>
          </p:nvPr>
        </p:nvSpPr>
        <p:spPr>
          <a:xfrm>
            <a:off x="6286500" y="19210869"/>
            <a:ext cx="37719000" cy="8830731"/>
          </a:xfrm>
        </p:spPr>
        <p:txBody>
          <a:bodyPr/>
          <a:lstStyle>
            <a:lvl1pPr marL="0" indent="0" algn="ctr">
              <a:buNone/>
              <a:defRPr sz="12800"/>
            </a:lvl1pPr>
            <a:lvl2pPr marL="2438385" indent="0" algn="ctr">
              <a:buNone/>
              <a:defRPr sz="10667"/>
            </a:lvl2pPr>
            <a:lvl3pPr marL="4876770" indent="0" algn="ctr">
              <a:buNone/>
              <a:defRPr sz="9600"/>
            </a:lvl3pPr>
            <a:lvl4pPr marL="7315154" indent="0" algn="ctr">
              <a:buNone/>
              <a:defRPr sz="8533"/>
            </a:lvl4pPr>
            <a:lvl5pPr marL="9753539" indent="0" algn="ctr">
              <a:buNone/>
              <a:defRPr sz="8533"/>
            </a:lvl5pPr>
            <a:lvl6pPr marL="12191924" indent="0" algn="ctr">
              <a:buNone/>
              <a:defRPr sz="8533"/>
            </a:lvl6pPr>
            <a:lvl7pPr marL="14630309" indent="0" algn="ctr">
              <a:buNone/>
              <a:defRPr sz="8533"/>
            </a:lvl7pPr>
            <a:lvl8pPr marL="17068693" indent="0" algn="ctr">
              <a:buNone/>
              <a:defRPr sz="8533"/>
            </a:lvl8pPr>
            <a:lvl9pPr marL="19507078" indent="0" algn="ctr">
              <a:buNone/>
              <a:defRPr sz="85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588698-8146-41F2-8FFD-8D3FC63C5966}"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284874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88698-8146-41F2-8FFD-8D3FC63C5966}"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401565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990215" y="1947334"/>
            <a:ext cx="10844213"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7578" y="1947334"/>
            <a:ext cx="31903988"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88698-8146-41F2-8FFD-8D3FC63C5966}"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284426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88698-8146-41F2-8FFD-8D3FC63C5966}"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79570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1384" y="9118611"/>
            <a:ext cx="43376850" cy="15214597"/>
          </a:xfrm>
        </p:spPr>
        <p:txBody>
          <a:bodyPr anchor="b"/>
          <a:lstStyle>
            <a:lvl1pPr>
              <a:defRPr sz="32000"/>
            </a:lvl1pPr>
          </a:lstStyle>
          <a:p>
            <a:r>
              <a:rPr lang="en-US"/>
              <a:t>Click to edit Master title style</a:t>
            </a:r>
            <a:endParaRPr lang="en-US" dirty="0"/>
          </a:p>
        </p:txBody>
      </p:sp>
      <p:sp>
        <p:nvSpPr>
          <p:cNvPr id="3" name="Text Placeholder 2"/>
          <p:cNvSpPr>
            <a:spLocks noGrp="1"/>
          </p:cNvSpPr>
          <p:nvPr>
            <p:ph type="body" idx="1"/>
          </p:nvPr>
        </p:nvSpPr>
        <p:spPr>
          <a:xfrm>
            <a:off x="3431384" y="24477144"/>
            <a:ext cx="43376850" cy="8000997"/>
          </a:xfrm>
        </p:spPr>
        <p:txBody>
          <a:bodyPr/>
          <a:lstStyle>
            <a:lvl1pPr marL="0" indent="0">
              <a:buNone/>
              <a:defRPr sz="12800">
                <a:solidFill>
                  <a:schemeClr val="tx1"/>
                </a:solidFill>
              </a:defRPr>
            </a:lvl1pPr>
            <a:lvl2pPr marL="2438385" indent="0">
              <a:buNone/>
              <a:defRPr sz="10667">
                <a:solidFill>
                  <a:schemeClr val="tx1">
                    <a:tint val="75000"/>
                  </a:schemeClr>
                </a:solidFill>
              </a:defRPr>
            </a:lvl2pPr>
            <a:lvl3pPr marL="4876770" indent="0">
              <a:buNone/>
              <a:defRPr sz="9600">
                <a:solidFill>
                  <a:schemeClr val="tx1">
                    <a:tint val="75000"/>
                  </a:schemeClr>
                </a:solidFill>
              </a:defRPr>
            </a:lvl3pPr>
            <a:lvl4pPr marL="7315154" indent="0">
              <a:buNone/>
              <a:defRPr sz="8533">
                <a:solidFill>
                  <a:schemeClr val="tx1">
                    <a:tint val="75000"/>
                  </a:schemeClr>
                </a:solidFill>
              </a:defRPr>
            </a:lvl4pPr>
            <a:lvl5pPr marL="9753539" indent="0">
              <a:buNone/>
              <a:defRPr sz="8533">
                <a:solidFill>
                  <a:schemeClr val="tx1">
                    <a:tint val="75000"/>
                  </a:schemeClr>
                </a:solidFill>
              </a:defRPr>
            </a:lvl5pPr>
            <a:lvl6pPr marL="12191924" indent="0">
              <a:buNone/>
              <a:defRPr sz="8533">
                <a:solidFill>
                  <a:schemeClr val="tx1">
                    <a:tint val="75000"/>
                  </a:schemeClr>
                </a:solidFill>
              </a:defRPr>
            </a:lvl6pPr>
            <a:lvl7pPr marL="14630309" indent="0">
              <a:buNone/>
              <a:defRPr sz="8533">
                <a:solidFill>
                  <a:schemeClr val="tx1">
                    <a:tint val="75000"/>
                  </a:schemeClr>
                </a:solidFill>
              </a:defRPr>
            </a:lvl7pPr>
            <a:lvl8pPr marL="17068693" indent="0">
              <a:buNone/>
              <a:defRPr sz="8533">
                <a:solidFill>
                  <a:schemeClr val="tx1">
                    <a:tint val="75000"/>
                  </a:schemeClr>
                </a:solidFill>
              </a:defRPr>
            </a:lvl8pPr>
            <a:lvl9pPr marL="19507078" indent="0">
              <a:buNone/>
              <a:defRPr sz="85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88698-8146-41F2-8FFD-8D3FC63C5966}"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356485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57575" y="9736667"/>
            <a:ext cx="2137410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460325" y="9736667"/>
            <a:ext cx="2137410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588698-8146-41F2-8FFD-8D3FC63C5966}"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341699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64126" y="1947342"/>
            <a:ext cx="4337685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64131" y="8966203"/>
            <a:ext cx="21275870" cy="4394197"/>
          </a:xfrm>
        </p:spPr>
        <p:txBody>
          <a:bodyPr anchor="b"/>
          <a:lstStyle>
            <a:lvl1pPr marL="0" indent="0">
              <a:buNone/>
              <a:defRPr sz="12800" b="1"/>
            </a:lvl1pPr>
            <a:lvl2pPr marL="2438385" indent="0">
              <a:buNone/>
              <a:defRPr sz="10667" b="1"/>
            </a:lvl2pPr>
            <a:lvl3pPr marL="4876770" indent="0">
              <a:buNone/>
              <a:defRPr sz="9600" b="1"/>
            </a:lvl3pPr>
            <a:lvl4pPr marL="7315154" indent="0">
              <a:buNone/>
              <a:defRPr sz="8533" b="1"/>
            </a:lvl4pPr>
            <a:lvl5pPr marL="9753539" indent="0">
              <a:buNone/>
              <a:defRPr sz="8533" b="1"/>
            </a:lvl5pPr>
            <a:lvl6pPr marL="12191924" indent="0">
              <a:buNone/>
              <a:defRPr sz="8533" b="1"/>
            </a:lvl6pPr>
            <a:lvl7pPr marL="14630309" indent="0">
              <a:buNone/>
              <a:defRPr sz="8533" b="1"/>
            </a:lvl7pPr>
            <a:lvl8pPr marL="17068693" indent="0">
              <a:buNone/>
              <a:defRPr sz="8533" b="1"/>
            </a:lvl8pPr>
            <a:lvl9pPr marL="19507078" indent="0">
              <a:buNone/>
              <a:defRPr sz="8533" b="1"/>
            </a:lvl9pPr>
          </a:lstStyle>
          <a:p>
            <a:pPr lvl="0"/>
            <a:r>
              <a:rPr lang="en-US"/>
              <a:t>Click to edit Master text styles</a:t>
            </a:r>
          </a:p>
        </p:txBody>
      </p:sp>
      <p:sp>
        <p:nvSpPr>
          <p:cNvPr id="4" name="Content Placeholder 3"/>
          <p:cNvSpPr>
            <a:spLocks noGrp="1"/>
          </p:cNvSpPr>
          <p:nvPr>
            <p:ph sz="half" idx="2"/>
          </p:nvPr>
        </p:nvSpPr>
        <p:spPr>
          <a:xfrm>
            <a:off x="3464131" y="13360400"/>
            <a:ext cx="21275870"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460328" y="8966203"/>
            <a:ext cx="21380651" cy="4394197"/>
          </a:xfrm>
        </p:spPr>
        <p:txBody>
          <a:bodyPr anchor="b"/>
          <a:lstStyle>
            <a:lvl1pPr marL="0" indent="0">
              <a:buNone/>
              <a:defRPr sz="12800" b="1"/>
            </a:lvl1pPr>
            <a:lvl2pPr marL="2438385" indent="0">
              <a:buNone/>
              <a:defRPr sz="10667" b="1"/>
            </a:lvl2pPr>
            <a:lvl3pPr marL="4876770" indent="0">
              <a:buNone/>
              <a:defRPr sz="9600" b="1"/>
            </a:lvl3pPr>
            <a:lvl4pPr marL="7315154" indent="0">
              <a:buNone/>
              <a:defRPr sz="8533" b="1"/>
            </a:lvl4pPr>
            <a:lvl5pPr marL="9753539" indent="0">
              <a:buNone/>
              <a:defRPr sz="8533" b="1"/>
            </a:lvl5pPr>
            <a:lvl6pPr marL="12191924" indent="0">
              <a:buNone/>
              <a:defRPr sz="8533" b="1"/>
            </a:lvl6pPr>
            <a:lvl7pPr marL="14630309" indent="0">
              <a:buNone/>
              <a:defRPr sz="8533" b="1"/>
            </a:lvl7pPr>
            <a:lvl8pPr marL="17068693" indent="0">
              <a:buNone/>
              <a:defRPr sz="8533" b="1"/>
            </a:lvl8pPr>
            <a:lvl9pPr marL="19507078" indent="0">
              <a:buNone/>
              <a:defRPr sz="8533" b="1"/>
            </a:lvl9pPr>
          </a:lstStyle>
          <a:p>
            <a:pPr lvl="0"/>
            <a:r>
              <a:rPr lang="en-US"/>
              <a:t>Click to edit Master text styles</a:t>
            </a:r>
          </a:p>
        </p:txBody>
      </p:sp>
      <p:sp>
        <p:nvSpPr>
          <p:cNvPr id="6" name="Content Placeholder 5"/>
          <p:cNvSpPr>
            <a:spLocks noGrp="1"/>
          </p:cNvSpPr>
          <p:nvPr>
            <p:ph sz="quarter" idx="4"/>
          </p:nvPr>
        </p:nvSpPr>
        <p:spPr>
          <a:xfrm>
            <a:off x="25460328" y="13360400"/>
            <a:ext cx="21380651"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88698-8146-41F2-8FFD-8D3FC63C5966}"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407827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588698-8146-41F2-8FFD-8D3FC63C5966}"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15610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88698-8146-41F2-8FFD-8D3FC63C5966}"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359441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26" y="2438400"/>
            <a:ext cx="16220479" cy="8534400"/>
          </a:xfrm>
        </p:spPr>
        <p:txBody>
          <a:bodyPr anchor="b"/>
          <a:lstStyle>
            <a:lvl1pPr>
              <a:defRPr sz="17067"/>
            </a:lvl1pPr>
          </a:lstStyle>
          <a:p>
            <a:r>
              <a:rPr lang="en-US"/>
              <a:t>Click to edit Master title style</a:t>
            </a:r>
            <a:endParaRPr lang="en-US" dirty="0"/>
          </a:p>
        </p:txBody>
      </p:sp>
      <p:sp>
        <p:nvSpPr>
          <p:cNvPr id="3" name="Content Placeholder 2"/>
          <p:cNvSpPr>
            <a:spLocks noGrp="1"/>
          </p:cNvSpPr>
          <p:nvPr>
            <p:ph idx="1"/>
          </p:nvPr>
        </p:nvSpPr>
        <p:spPr>
          <a:xfrm>
            <a:off x="21380651" y="5266275"/>
            <a:ext cx="25460325" cy="25992667"/>
          </a:xfrm>
        </p:spPr>
        <p:txBody>
          <a:bodyPr/>
          <a:lstStyle>
            <a:lvl1pPr>
              <a:defRPr sz="17067"/>
            </a:lvl1pPr>
            <a:lvl2pPr>
              <a:defRPr sz="14933"/>
            </a:lvl2pPr>
            <a:lvl3pPr>
              <a:defRPr sz="12800"/>
            </a:lvl3pPr>
            <a:lvl4pPr>
              <a:defRPr sz="10667"/>
            </a:lvl4pPr>
            <a:lvl5pPr>
              <a:defRPr sz="10667"/>
            </a:lvl5pPr>
            <a:lvl6pPr>
              <a:defRPr sz="10667"/>
            </a:lvl6pPr>
            <a:lvl7pPr>
              <a:defRPr sz="10667"/>
            </a:lvl7pPr>
            <a:lvl8pPr>
              <a:defRPr sz="10667"/>
            </a:lvl8pPr>
            <a:lvl9pPr>
              <a:defRPr sz="10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64126" y="10972800"/>
            <a:ext cx="16220479" cy="20328469"/>
          </a:xfrm>
        </p:spPr>
        <p:txBody>
          <a:bodyPr/>
          <a:lstStyle>
            <a:lvl1pPr marL="0" indent="0">
              <a:buNone/>
              <a:defRPr sz="8533"/>
            </a:lvl1pPr>
            <a:lvl2pPr marL="2438385" indent="0">
              <a:buNone/>
              <a:defRPr sz="7467"/>
            </a:lvl2pPr>
            <a:lvl3pPr marL="4876770" indent="0">
              <a:buNone/>
              <a:defRPr sz="6400"/>
            </a:lvl3pPr>
            <a:lvl4pPr marL="7315154" indent="0">
              <a:buNone/>
              <a:defRPr sz="5333"/>
            </a:lvl4pPr>
            <a:lvl5pPr marL="9753539" indent="0">
              <a:buNone/>
              <a:defRPr sz="5333"/>
            </a:lvl5pPr>
            <a:lvl6pPr marL="12191924" indent="0">
              <a:buNone/>
              <a:defRPr sz="5333"/>
            </a:lvl6pPr>
            <a:lvl7pPr marL="14630309" indent="0">
              <a:buNone/>
              <a:defRPr sz="5333"/>
            </a:lvl7pPr>
            <a:lvl8pPr marL="17068693" indent="0">
              <a:buNone/>
              <a:defRPr sz="5333"/>
            </a:lvl8pPr>
            <a:lvl9pPr marL="19507078"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33588698-8146-41F2-8FFD-8D3FC63C5966}"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140359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26" y="2438400"/>
            <a:ext cx="16220479" cy="8534400"/>
          </a:xfrm>
        </p:spPr>
        <p:txBody>
          <a:bodyPr anchor="b"/>
          <a:lstStyle>
            <a:lvl1pPr>
              <a:defRPr sz="17067"/>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80651" y="5266275"/>
            <a:ext cx="25460325" cy="25992667"/>
          </a:xfrm>
        </p:spPr>
        <p:txBody>
          <a:bodyPr anchor="t"/>
          <a:lstStyle>
            <a:lvl1pPr marL="0" indent="0">
              <a:buNone/>
              <a:defRPr sz="17067"/>
            </a:lvl1pPr>
            <a:lvl2pPr marL="2438385" indent="0">
              <a:buNone/>
              <a:defRPr sz="14933"/>
            </a:lvl2pPr>
            <a:lvl3pPr marL="4876770" indent="0">
              <a:buNone/>
              <a:defRPr sz="12800"/>
            </a:lvl3pPr>
            <a:lvl4pPr marL="7315154" indent="0">
              <a:buNone/>
              <a:defRPr sz="10667"/>
            </a:lvl4pPr>
            <a:lvl5pPr marL="9753539" indent="0">
              <a:buNone/>
              <a:defRPr sz="10667"/>
            </a:lvl5pPr>
            <a:lvl6pPr marL="12191924" indent="0">
              <a:buNone/>
              <a:defRPr sz="10667"/>
            </a:lvl6pPr>
            <a:lvl7pPr marL="14630309" indent="0">
              <a:buNone/>
              <a:defRPr sz="10667"/>
            </a:lvl7pPr>
            <a:lvl8pPr marL="17068693" indent="0">
              <a:buNone/>
              <a:defRPr sz="10667"/>
            </a:lvl8pPr>
            <a:lvl9pPr marL="19507078" indent="0">
              <a:buNone/>
              <a:defRPr sz="10667"/>
            </a:lvl9pPr>
          </a:lstStyle>
          <a:p>
            <a:r>
              <a:rPr lang="en-US"/>
              <a:t>Click icon to add picture</a:t>
            </a:r>
            <a:endParaRPr lang="en-US" dirty="0"/>
          </a:p>
        </p:txBody>
      </p:sp>
      <p:sp>
        <p:nvSpPr>
          <p:cNvPr id="4" name="Text Placeholder 3"/>
          <p:cNvSpPr>
            <a:spLocks noGrp="1"/>
          </p:cNvSpPr>
          <p:nvPr>
            <p:ph type="body" sz="half" idx="2"/>
          </p:nvPr>
        </p:nvSpPr>
        <p:spPr>
          <a:xfrm>
            <a:off x="3464126" y="10972800"/>
            <a:ext cx="16220479" cy="20328469"/>
          </a:xfrm>
        </p:spPr>
        <p:txBody>
          <a:bodyPr/>
          <a:lstStyle>
            <a:lvl1pPr marL="0" indent="0">
              <a:buNone/>
              <a:defRPr sz="8533"/>
            </a:lvl1pPr>
            <a:lvl2pPr marL="2438385" indent="0">
              <a:buNone/>
              <a:defRPr sz="7467"/>
            </a:lvl2pPr>
            <a:lvl3pPr marL="4876770" indent="0">
              <a:buNone/>
              <a:defRPr sz="6400"/>
            </a:lvl3pPr>
            <a:lvl4pPr marL="7315154" indent="0">
              <a:buNone/>
              <a:defRPr sz="5333"/>
            </a:lvl4pPr>
            <a:lvl5pPr marL="9753539" indent="0">
              <a:buNone/>
              <a:defRPr sz="5333"/>
            </a:lvl5pPr>
            <a:lvl6pPr marL="12191924" indent="0">
              <a:buNone/>
              <a:defRPr sz="5333"/>
            </a:lvl6pPr>
            <a:lvl7pPr marL="14630309" indent="0">
              <a:buNone/>
              <a:defRPr sz="5333"/>
            </a:lvl7pPr>
            <a:lvl8pPr marL="17068693" indent="0">
              <a:buNone/>
              <a:defRPr sz="5333"/>
            </a:lvl8pPr>
            <a:lvl9pPr marL="19507078"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33588698-8146-41F2-8FFD-8D3FC63C5966}"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C61A1-FF01-4472-8173-B72F21F0C4E9}" type="slidenum">
              <a:rPr lang="en-US" smtClean="0"/>
              <a:t>‹#›</a:t>
            </a:fld>
            <a:endParaRPr lang="en-US"/>
          </a:p>
        </p:txBody>
      </p:sp>
    </p:spTree>
    <p:extLst>
      <p:ext uri="{BB962C8B-B14F-4D97-AF65-F5344CB8AC3E}">
        <p14:creationId xmlns:p14="http://schemas.microsoft.com/office/powerpoint/2010/main" val="2911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7575" y="1947342"/>
            <a:ext cx="4337685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575" y="9736667"/>
            <a:ext cx="4337685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57575" y="33900542"/>
            <a:ext cx="11315700" cy="1947333"/>
          </a:xfrm>
          <a:prstGeom prst="rect">
            <a:avLst/>
          </a:prstGeom>
        </p:spPr>
        <p:txBody>
          <a:bodyPr vert="horz" lIns="91440" tIns="45720" rIns="91440" bIns="45720" rtlCol="0" anchor="ctr"/>
          <a:lstStyle>
            <a:lvl1pPr algn="l">
              <a:defRPr sz="6400">
                <a:solidFill>
                  <a:schemeClr val="tx1">
                    <a:tint val="75000"/>
                  </a:schemeClr>
                </a:solidFill>
              </a:defRPr>
            </a:lvl1pPr>
          </a:lstStyle>
          <a:p>
            <a:fld id="{33588698-8146-41F2-8FFD-8D3FC63C5966}" type="datetimeFigureOut">
              <a:rPr lang="en-US" smtClean="0"/>
              <a:t>10/9/2020</a:t>
            </a:fld>
            <a:endParaRPr lang="en-US"/>
          </a:p>
        </p:txBody>
      </p:sp>
      <p:sp>
        <p:nvSpPr>
          <p:cNvPr id="5" name="Footer Placeholder 4"/>
          <p:cNvSpPr>
            <a:spLocks noGrp="1"/>
          </p:cNvSpPr>
          <p:nvPr>
            <p:ph type="ftr" sz="quarter" idx="3"/>
          </p:nvPr>
        </p:nvSpPr>
        <p:spPr>
          <a:xfrm>
            <a:off x="16659225" y="33900542"/>
            <a:ext cx="16973550" cy="1947333"/>
          </a:xfrm>
          <a:prstGeom prst="rect">
            <a:avLst/>
          </a:prstGeom>
        </p:spPr>
        <p:txBody>
          <a:bodyPr vert="horz" lIns="91440" tIns="45720" rIns="91440" bIns="45720" rtlCol="0" anchor="ctr"/>
          <a:lstStyle>
            <a:lvl1pPr algn="ctr">
              <a:defRPr sz="6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18725" y="33900542"/>
            <a:ext cx="11315700" cy="1947333"/>
          </a:xfrm>
          <a:prstGeom prst="rect">
            <a:avLst/>
          </a:prstGeom>
        </p:spPr>
        <p:txBody>
          <a:bodyPr vert="horz" lIns="91440" tIns="45720" rIns="91440" bIns="45720" rtlCol="0" anchor="ctr"/>
          <a:lstStyle>
            <a:lvl1pPr algn="r">
              <a:defRPr sz="6400">
                <a:solidFill>
                  <a:schemeClr val="tx1">
                    <a:tint val="75000"/>
                  </a:schemeClr>
                </a:solidFill>
              </a:defRPr>
            </a:lvl1pPr>
          </a:lstStyle>
          <a:p>
            <a:fld id="{9A8C61A1-FF01-4472-8173-B72F21F0C4E9}" type="slidenum">
              <a:rPr lang="en-US" smtClean="0"/>
              <a:t>‹#›</a:t>
            </a:fld>
            <a:endParaRPr lang="en-US"/>
          </a:p>
        </p:txBody>
      </p:sp>
    </p:spTree>
    <p:extLst>
      <p:ext uri="{BB962C8B-B14F-4D97-AF65-F5344CB8AC3E}">
        <p14:creationId xmlns:p14="http://schemas.microsoft.com/office/powerpoint/2010/main" val="5500693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876770" rtl="0" eaLnBrk="1" latinLnBrk="0" hangingPunct="1">
        <a:lnSpc>
          <a:spcPct val="90000"/>
        </a:lnSpc>
        <a:spcBef>
          <a:spcPct val="0"/>
        </a:spcBef>
        <a:buNone/>
        <a:defRPr sz="23467" kern="1200">
          <a:solidFill>
            <a:schemeClr val="tx1"/>
          </a:solidFill>
          <a:latin typeface="+mj-lt"/>
          <a:ea typeface="+mj-ea"/>
          <a:cs typeface="+mj-cs"/>
        </a:defRPr>
      </a:lvl1pPr>
    </p:titleStyle>
    <p:bodyStyle>
      <a:lvl1pPr marL="1219192" indent="-1219192" algn="l" defTabSz="4876770" rtl="0" eaLnBrk="1" latinLnBrk="0" hangingPunct="1">
        <a:lnSpc>
          <a:spcPct val="90000"/>
        </a:lnSpc>
        <a:spcBef>
          <a:spcPts val="5333"/>
        </a:spcBef>
        <a:buFont typeface="Arial" panose="020B0604020202020204" pitchFamily="34" charset="0"/>
        <a:buChar char="•"/>
        <a:defRPr sz="14933" kern="1200">
          <a:solidFill>
            <a:schemeClr val="tx1"/>
          </a:solidFill>
          <a:latin typeface="+mn-lt"/>
          <a:ea typeface="+mn-ea"/>
          <a:cs typeface="+mn-cs"/>
        </a:defRPr>
      </a:lvl1pPr>
      <a:lvl2pPr marL="3657577" indent="-1219192" algn="l" defTabSz="4876770" rtl="0" eaLnBrk="1" latinLnBrk="0" hangingPunct="1">
        <a:lnSpc>
          <a:spcPct val="90000"/>
        </a:lnSpc>
        <a:spcBef>
          <a:spcPts val="2667"/>
        </a:spcBef>
        <a:buFont typeface="Arial" panose="020B0604020202020204" pitchFamily="34" charset="0"/>
        <a:buChar char="•"/>
        <a:defRPr sz="12800" kern="1200">
          <a:solidFill>
            <a:schemeClr val="tx1"/>
          </a:solidFill>
          <a:latin typeface="+mn-lt"/>
          <a:ea typeface="+mn-ea"/>
          <a:cs typeface="+mn-cs"/>
        </a:defRPr>
      </a:lvl2pPr>
      <a:lvl3pPr marL="6095962" indent="-1219192" algn="l" defTabSz="4876770" rtl="0" eaLnBrk="1" latinLnBrk="0" hangingPunct="1">
        <a:lnSpc>
          <a:spcPct val="90000"/>
        </a:lnSpc>
        <a:spcBef>
          <a:spcPts val="2667"/>
        </a:spcBef>
        <a:buFont typeface="Arial" panose="020B0604020202020204" pitchFamily="34" charset="0"/>
        <a:buChar char="•"/>
        <a:defRPr sz="10667" kern="1200">
          <a:solidFill>
            <a:schemeClr val="tx1"/>
          </a:solidFill>
          <a:latin typeface="+mn-lt"/>
          <a:ea typeface="+mn-ea"/>
          <a:cs typeface="+mn-cs"/>
        </a:defRPr>
      </a:lvl3pPr>
      <a:lvl4pPr marL="8534347"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4pPr>
      <a:lvl5pPr marL="10972731"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5pPr>
      <a:lvl6pPr marL="13411116"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6pPr>
      <a:lvl7pPr marL="15849501"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7pPr>
      <a:lvl8pPr marL="18287886"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8pPr>
      <a:lvl9pPr marL="20726270" indent="-1219192" algn="l" defTabSz="4876770" rtl="0" eaLnBrk="1" latinLnBrk="0" hangingPunct="1">
        <a:lnSpc>
          <a:spcPct val="90000"/>
        </a:lnSpc>
        <a:spcBef>
          <a:spcPts val="2667"/>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876770" rtl="0" eaLnBrk="1" latinLnBrk="0" hangingPunct="1">
        <a:defRPr sz="9600" kern="1200">
          <a:solidFill>
            <a:schemeClr val="tx1"/>
          </a:solidFill>
          <a:latin typeface="+mn-lt"/>
          <a:ea typeface="+mn-ea"/>
          <a:cs typeface="+mn-cs"/>
        </a:defRPr>
      </a:lvl1pPr>
      <a:lvl2pPr marL="2438385" algn="l" defTabSz="4876770" rtl="0" eaLnBrk="1" latinLnBrk="0" hangingPunct="1">
        <a:defRPr sz="9600" kern="1200">
          <a:solidFill>
            <a:schemeClr val="tx1"/>
          </a:solidFill>
          <a:latin typeface="+mn-lt"/>
          <a:ea typeface="+mn-ea"/>
          <a:cs typeface="+mn-cs"/>
        </a:defRPr>
      </a:lvl2pPr>
      <a:lvl3pPr marL="4876770" algn="l" defTabSz="4876770" rtl="0" eaLnBrk="1" latinLnBrk="0" hangingPunct="1">
        <a:defRPr sz="9600" kern="1200">
          <a:solidFill>
            <a:schemeClr val="tx1"/>
          </a:solidFill>
          <a:latin typeface="+mn-lt"/>
          <a:ea typeface="+mn-ea"/>
          <a:cs typeface="+mn-cs"/>
        </a:defRPr>
      </a:lvl3pPr>
      <a:lvl4pPr marL="7315154" algn="l" defTabSz="4876770" rtl="0" eaLnBrk="1" latinLnBrk="0" hangingPunct="1">
        <a:defRPr sz="9600" kern="1200">
          <a:solidFill>
            <a:schemeClr val="tx1"/>
          </a:solidFill>
          <a:latin typeface="+mn-lt"/>
          <a:ea typeface="+mn-ea"/>
          <a:cs typeface="+mn-cs"/>
        </a:defRPr>
      </a:lvl4pPr>
      <a:lvl5pPr marL="9753539" algn="l" defTabSz="4876770" rtl="0" eaLnBrk="1" latinLnBrk="0" hangingPunct="1">
        <a:defRPr sz="9600" kern="1200">
          <a:solidFill>
            <a:schemeClr val="tx1"/>
          </a:solidFill>
          <a:latin typeface="+mn-lt"/>
          <a:ea typeface="+mn-ea"/>
          <a:cs typeface="+mn-cs"/>
        </a:defRPr>
      </a:lvl5pPr>
      <a:lvl6pPr marL="12191924" algn="l" defTabSz="4876770" rtl="0" eaLnBrk="1" latinLnBrk="0" hangingPunct="1">
        <a:defRPr sz="9600" kern="1200">
          <a:solidFill>
            <a:schemeClr val="tx1"/>
          </a:solidFill>
          <a:latin typeface="+mn-lt"/>
          <a:ea typeface="+mn-ea"/>
          <a:cs typeface="+mn-cs"/>
        </a:defRPr>
      </a:lvl6pPr>
      <a:lvl7pPr marL="14630309" algn="l" defTabSz="4876770" rtl="0" eaLnBrk="1" latinLnBrk="0" hangingPunct="1">
        <a:defRPr sz="9600" kern="1200">
          <a:solidFill>
            <a:schemeClr val="tx1"/>
          </a:solidFill>
          <a:latin typeface="+mn-lt"/>
          <a:ea typeface="+mn-ea"/>
          <a:cs typeface="+mn-cs"/>
        </a:defRPr>
      </a:lvl7pPr>
      <a:lvl8pPr marL="17068693" algn="l" defTabSz="4876770" rtl="0" eaLnBrk="1" latinLnBrk="0" hangingPunct="1">
        <a:defRPr sz="9600" kern="1200">
          <a:solidFill>
            <a:schemeClr val="tx1"/>
          </a:solidFill>
          <a:latin typeface="+mn-lt"/>
          <a:ea typeface="+mn-ea"/>
          <a:cs typeface="+mn-cs"/>
        </a:defRPr>
      </a:lvl8pPr>
      <a:lvl9pPr marL="19507078" algn="l" defTabSz="4876770" rtl="0" eaLnBrk="1" latinLnBrk="0" hangingPunct="1">
        <a:defRPr sz="9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emf"/><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emf"/><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jpg"/><Relationship Id="rId15" Type="http://schemas.openxmlformats.org/officeDocument/2006/relationships/image" Target="../media/image14.emf"/><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53DDFC00-6EB9-4055-B706-0B479AE29488}"/>
              </a:ext>
            </a:extLst>
          </p:cNvPr>
          <p:cNvSpPr/>
          <p:nvPr/>
        </p:nvSpPr>
        <p:spPr>
          <a:xfrm>
            <a:off x="30732684" y="15239237"/>
            <a:ext cx="412292" cy="584775"/>
          </a:xfrm>
          <a:prstGeom prst="rect">
            <a:avLst/>
          </a:prstGeom>
        </p:spPr>
        <p:txBody>
          <a:bodyPr wrap="none">
            <a:spAutoFit/>
          </a:bodyPr>
          <a:lstStyle/>
          <a:p>
            <a:r>
              <a:rPr lang="en-US" sz="3200" b="1" dirty="0">
                <a:solidFill>
                  <a:prstClr val="black"/>
                </a:solidFill>
                <a:latin typeface="Arial" panose="020B0604020202020204" pitchFamily="34" charset="0"/>
                <a:cs typeface="Arial" panose="020B0604020202020204" pitchFamily="34" charset="0"/>
              </a:rPr>
              <a:t>5</a:t>
            </a:r>
            <a:endParaRPr lang="en-US" dirty="0"/>
          </a:p>
        </p:txBody>
      </p:sp>
      <p:grpSp>
        <p:nvGrpSpPr>
          <p:cNvPr id="91" name="Group 90">
            <a:extLst>
              <a:ext uri="{FF2B5EF4-FFF2-40B4-BE49-F238E27FC236}">
                <a16:creationId xmlns:a16="http://schemas.microsoft.com/office/drawing/2014/main" id="{5EA2C1A8-6BA5-42EF-8472-F4DB1E611175}"/>
              </a:ext>
            </a:extLst>
          </p:cNvPr>
          <p:cNvGrpSpPr/>
          <p:nvPr/>
        </p:nvGrpSpPr>
        <p:grpSpPr>
          <a:xfrm>
            <a:off x="28405055" y="11097022"/>
            <a:ext cx="14185885" cy="5029200"/>
            <a:chOff x="28405055" y="11097022"/>
            <a:chExt cx="14185885" cy="5029200"/>
          </a:xfrm>
        </p:grpSpPr>
        <p:pic>
          <p:nvPicPr>
            <p:cNvPr id="77" name="Graphic 76">
              <a:extLst>
                <a:ext uri="{FF2B5EF4-FFF2-40B4-BE49-F238E27FC236}">
                  <a16:creationId xmlns:a16="http://schemas.microsoft.com/office/drawing/2014/main" id="{0EB27A6E-45C2-4AB7-A8A0-D17CD4782D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405055" y="11260736"/>
              <a:ext cx="5068384" cy="4302511"/>
            </a:xfrm>
            <a:prstGeom prst="rect">
              <a:avLst/>
            </a:prstGeom>
          </p:spPr>
        </p:pic>
        <p:pic>
          <p:nvPicPr>
            <p:cNvPr id="11" name="Picture 10">
              <a:extLst>
                <a:ext uri="{FF2B5EF4-FFF2-40B4-BE49-F238E27FC236}">
                  <a16:creationId xmlns:a16="http://schemas.microsoft.com/office/drawing/2014/main" id="{2A645E98-96B4-4800-8843-9B66B5C0C752}"/>
                </a:ext>
              </a:extLst>
            </p:cNvPr>
            <p:cNvPicPr>
              <a:picLocks noChangeAspect="1"/>
            </p:cNvPicPr>
            <p:nvPr/>
          </p:nvPicPr>
          <p:blipFill>
            <a:blip r:embed="rId4"/>
            <a:stretch>
              <a:fillRect/>
            </a:stretch>
          </p:blipFill>
          <p:spPr>
            <a:xfrm>
              <a:off x="34887922" y="11097022"/>
              <a:ext cx="7703018" cy="5029200"/>
            </a:xfrm>
            <a:prstGeom prst="rect">
              <a:avLst/>
            </a:prstGeom>
          </p:spPr>
        </p:pic>
      </p:grpSp>
      <p:sp>
        <p:nvSpPr>
          <p:cNvPr id="73" name="Rectangle 72">
            <a:extLst>
              <a:ext uri="{FF2B5EF4-FFF2-40B4-BE49-F238E27FC236}">
                <a16:creationId xmlns:a16="http://schemas.microsoft.com/office/drawing/2014/main" id="{BF6602AA-9412-4F1E-86F0-3C443A4369E4}"/>
              </a:ext>
            </a:extLst>
          </p:cNvPr>
          <p:cNvSpPr/>
          <p:nvPr/>
        </p:nvSpPr>
        <p:spPr>
          <a:xfrm>
            <a:off x="30173510" y="16045598"/>
            <a:ext cx="10648974" cy="461665"/>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5: </a:t>
            </a:r>
            <a:r>
              <a:rPr lang="en-US" sz="2400" dirty="0">
                <a:latin typeface="Arial" panose="020B0604020202020204" pitchFamily="34" charset="0"/>
                <a:cs typeface="Arial" panose="020B0604020202020204" pitchFamily="34" charset="0"/>
              </a:rPr>
              <a:t>Structure of the chlorinated variant of eosin Y and its PBE/6-31G(d)</a:t>
            </a:r>
            <a:endParaRPr lang="en-US" sz="2400" dirty="0"/>
          </a:p>
        </p:txBody>
      </p:sp>
      <p:sp>
        <p:nvSpPr>
          <p:cNvPr id="4" name="Rectangle 3">
            <a:extLst>
              <a:ext uri="{FF2B5EF4-FFF2-40B4-BE49-F238E27FC236}">
                <a16:creationId xmlns:a16="http://schemas.microsoft.com/office/drawing/2014/main" id="{86547555-0168-429F-ABDB-CDAE95026117}"/>
              </a:ext>
            </a:extLst>
          </p:cNvPr>
          <p:cNvSpPr/>
          <p:nvPr/>
        </p:nvSpPr>
        <p:spPr>
          <a:xfrm>
            <a:off x="0" y="0"/>
            <a:ext cx="50292000" cy="2215991"/>
          </a:xfrm>
          <a:prstGeom prst="rect">
            <a:avLst/>
          </a:prstGeom>
        </p:spPr>
        <p:txBody>
          <a:bodyPr wrap="square">
            <a:spAutoFit/>
          </a:bodyPr>
          <a:lstStyle/>
          <a:p>
            <a:pPr algn="ctr"/>
            <a:r>
              <a:rPr lang="en-US" sz="1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The </a:t>
            </a:r>
            <a:r>
              <a:rPr lang="en-US" sz="13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Colour</a:t>
            </a:r>
            <a:r>
              <a:rPr lang="en-US" sz="1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Fountain Pen Inks</a:t>
            </a:r>
          </a:p>
        </p:txBody>
      </p:sp>
      <p:sp>
        <p:nvSpPr>
          <p:cNvPr id="5" name="Rectangle 2">
            <a:extLst>
              <a:ext uri="{FF2B5EF4-FFF2-40B4-BE49-F238E27FC236}">
                <a16:creationId xmlns:a16="http://schemas.microsoft.com/office/drawing/2014/main" id="{410A4008-1A00-4B43-92FC-D9E792432858}"/>
              </a:ext>
            </a:extLst>
          </p:cNvPr>
          <p:cNvSpPr>
            <a:spLocks noChangeArrowheads="1"/>
          </p:cNvSpPr>
          <p:nvPr/>
        </p:nvSpPr>
        <p:spPr bwMode="auto">
          <a:xfrm>
            <a:off x="0" y="2401392"/>
            <a:ext cx="50292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kumimoji="0" lang="en-US" sz="3600" i="1" u="none" strike="noStrike" cap="none" normalizeH="0" baseline="30000" dirty="0" err="1">
                <a:ln>
                  <a:noFill/>
                </a:ln>
                <a:solidFill>
                  <a:schemeClr val="tx1"/>
                </a:solidFill>
                <a:effectLst/>
                <a:latin typeface="Arial" panose="020B0604020202020204" pitchFamily="34" charset="0"/>
                <a:ea typeface="Times New Roman" pitchFamily="18" charset="0"/>
                <a:cs typeface="Arial" panose="020B0604020202020204" pitchFamily="34" charset="0"/>
              </a:rPr>
              <a:t>a</a:t>
            </a:r>
            <a:r>
              <a:rPr kumimoji="0" lang="en-US" sz="3600" b="1" i="0" u="none" strike="noStrike" cap="none" normalizeH="0" baseline="0" dirty="0" err="1">
                <a:ln>
                  <a:noFill/>
                </a:ln>
                <a:solidFill>
                  <a:schemeClr val="tx1"/>
                </a:solidFill>
                <a:effectLst/>
                <a:latin typeface="Arial" panose="020B0604020202020204" pitchFamily="34" charset="0"/>
                <a:ea typeface="Times New Roman" pitchFamily="18" charset="0"/>
                <a:cs typeface="Arial" panose="020B0604020202020204" pitchFamily="34" charset="0"/>
              </a:rPr>
              <a:t>Kaitlin</a:t>
            </a:r>
            <a:r>
              <a:rPr kumimoji="0" lang="en-US" sz="3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 Krivak</a:t>
            </a:r>
            <a:r>
              <a:rPr kumimoji="0" lang="en-US" sz="360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kumimoji="0" lang="en-US" sz="3600" i="1" u="none" strike="noStrike" cap="none" normalizeH="0" baseline="30000" dirty="0" err="1">
                <a:ln>
                  <a:noFill/>
                </a:ln>
                <a:solidFill>
                  <a:schemeClr val="tx1"/>
                </a:solidFill>
                <a:effectLst/>
                <a:latin typeface="Arial" panose="020B0604020202020204" pitchFamily="34" charset="0"/>
                <a:ea typeface="Times New Roman" pitchFamily="18" charset="0"/>
                <a:cs typeface="Arial" panose="020B0604020202020204" pitchFamily="34" charset="0"/>
              </a:rPr>
              <a:t>a</a:t>
            </a:r>
            <a:r>
              <a:rPr kumimoji="0" lang="en-US" sz="3600" b="1" i="0" u="none" strike="noStrike" cap="none" normalizeH="0" baseline="0" dirty="0" err="1">
                <a:ln>
                  <a:noFill/>
                </a:ln>
                <a:solidFill>
                  <a:schemeClr val="tx1"/>
                </a:solidFill>
                <a:effectLst/>
                <a:latin typeface="Arial" panose="020B0604020202020204" pitchFamily="34" charset="0"/>
                <a:ea typeface="Times New Roman" pitchFamily="18" charset="0"/>
                <a:cs typeface="Arial" panose="020B0604020202020204" pitchFamily="34" charset="0"/>
              </a:rPr>
              <a:t>Carlos</a:t>
            </a:r>
            <a:r>
              <a:rPr kumimoji="0" lang="en-US" sz="3600" b="1"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 Romero</a:t>
            </a:r>
            <a:r>
              <a:rPr kumimoji="0" lang="en-US" sz="360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 and </a:t>
            </a:r>
            <a:r>
              <a:rPr kumimoji="0" lang="en-US" sz="3600" i="1" u="none" strike="noStrike" cap="none" normalizeH="0" baseline="30000" dirty="0" err="1">
                <a:ln>
                  <a:noFill/>
                </a:ln>
                <a:solidFill>
                  <a:schemeClr val="tx1"/>
                </a:solidFill>
                <a:effectLst/>
                <a:latin typeface="Arial" panose="020B0604020202020204" pitchFamily="34" charset="0"/>
                <a:ea typeface="Times New Roman" pitchFamily="18" charset="0"/>
                <a:cs typeface="Arial" panose="020B0604020202020204" pitchFamily="34" charset="0"/>
              </a:rPr>
              <a:t>b</a:t>
            </a:r>
            <a:r>
              <a:rPr lang="en-US" sz="3600" dirty="0" err="1">
                <a:latin typeface="Arial" panose="020B0604020202020204" pitchFamily="34" charset="0"/>
                <a:ea typeface="Times New Roman" pitchFamily="18" charset="0"/>
                <a:cs typeface="Arial" panose="020B0604020202020204" pitchFamily="34" charset="0"/>
              </a:rPr>
              <a:t>Álvaro</a:t>
            </a:r>
            <a:r>
              <a:rPr lang="en-US" sz="3600" dirty="0">
                <a:latin typeface="Arial" panose="020B0604020202020204" pitchFamily="34" charset="0"/>
                <a:ea typeface="Times New Roman" pitchFamily="18" charset="0"/>
                <a:cs typeface="Arial" panose="020B0604020202020204" pitchFamily="34" charset="0"/>
              </a:rPr>
              <a:t> Castillo, Ph.D.</a:t>
            </a:r>
            <a:endParaRPr kumimoji="0" lang="en-US" sz="36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algn="ctr" defTabSz="914400" eaLnBrk="0" fontAlgn="base" hangingPunct="0">
              <a:spcBef>
                <a:spcPct val="0"/>
              </a:spcBef>
              <a:spcAft>
                <a:spcPct val="0"/>
              </a:spcAft>
            </a:pPr>
            <a:r>
              <a:rPr lang="en-US" sz="3600" i="1" baseline="30000" dirty="0" err="1">
                <a:latin typeface="Arial" panose="020B0604020202020204" pitchFamily="34" charset="0"/>
                <a:ea typeface="Calibri" pitchFamily="34" charset="0"/>
                <a:cs typeface="Arial" panose="020B0604020202020204" pitchFamily="34" charset="0"/>
              </a:rPr>
              <a:t>a</a:t>
            </a:r>
            <a:r>
              <a:rPr lang="en-US" sz="3600" dirty="0" err="1">
                <a:latin typeface="Arial" panose="020B0604020202020204" pitchFamily="34" charset="0"/>
                <a:ea typeface="Calibri" pitchFamily="34" charset="0"/>
                <a:cs typeface="Arial" panose="020B0604020202020204" pitchFamily="34" charset="0"/>
              </a:rPr>
              <a:t>Department</a:t>
            </a:r>
            <a:r>
              <a:rPr lang="en-US" sz="3600" dirty="0">
                <a:latin typeface="Arial" panose="020B0604020202020204" pitchFamily="34" charset="0"/>
                <a:ea typeface="Calibri" pitchFamily="34" charset="0"/>
                <a:cs typeface="Arial" panose="020B0604020202020204" pitchFamily="34" charset="0"/>
              </a:rPr>
              <a:t> of Physics. </a:t>
            </a:r>
            <a:r>
              <a:rPr kumimoji="0" lang="en-US" sz="3600" b="0" i="1" u="none" strike="noStrike" cap="none" normalizeH="0" baseline="30000" dirty="0" err="1">
                <a:ln>
                  <a:noFill/>
                </a:ln>
                <a:solidFill>
                  <a:schemeClr val="tx1"/>
                </a:solidFill>
                <a:effectLst/>
                <a:latin typeface="Arial" panose="020B0604020202020204" pitchFamily="34" charset="0"/>
                <a:ea typeface="Calibri" pitchFamily="34" charset="0"/>
                <a:cs typeface="Arial" panose="020B0604020202020204" pitchFamily="34" charset="0"/>
              </a:rPr>
              <a:t>b</a:t>
            </a:r>
            <a:r>
              <a:rPr kumimoji="0" lang="en-US" sz="36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Department</a:t>
            </a:r>
            <a:r>
              <a:rPr kumimoji="0" lang="en-US" sz="36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of Chemistry &amp; Biochemistry, Elmhurst University, Elmhurst, IL 60126</a:t>
            </a:r>
            <a:endPar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497876C-A3B1-49BF-8CBF-7990270F3474}"/>
              </a:ext>
            </a:extLst>
          </p:cNvPr>
          <p:cNvCxnSpPr>
            <a:cxnSpLocks/>
          </p:cNvCxnSpPr>
          <p:nvPr/>
        </p:nvCxnSpPr>
        <p:spPr>
          <a:xfrm>
            <a:off x="-20784" y="3844638"/>
            <a:ext cx="50312784" cy="0"/>
          </a:xfrm>
          <a:prstGeom prst="line">
            <a:avLst/>
          </a:prstGeom>
          <a:ln w="76200">
            <a:solidFill>
              <a:srgbClr val="1B3162"/>
            </a:solidFill>
          </a:ln>
        </p:spPr>
        <p:style>
          <a:lnRef idx="3">
            <a:schemeClr val="dk1"/>
          </a:lnRef>
          <a:fillRef idx="0">
            <a:schemeClr val="dk1"/>
          </a:fillRef>
          <a:effectRef idx="2">
            <a:schemeClr val="dk1"/>
          </a:effectRef>
          <a:fontRef idx="minor">
            <a:schemeClr val="tx1"/>
          </a:fontRef>
        </p:style>
      </p:cxnSp>
      <p:pic>
        <p:nvPicPr>
          <p:cNvPr id="3" name="Picture 2" descr="A picture containing drawing&#10;&#10;Description automatically generated">
            <a:extLst>
              <a:ext uri="{FF2B5EF4-FFF2-40B4-BE49-F238E27FC236}">
                <a16:creationId xmlns:a16="http://schemas.microsoft.com/office/drawing/2014/main" id="{B1D393C6-13C3-4EA9-A683-2BFDAE38CEF7}"/>
              </a:ext>
            </a:extLst>
          </p:cNvPr>
          <p:cNvPicPr>
            <a:picLocks noChangeAspect="1"/>
          </p:cNvPicPr>
          <p:nvPr/>
        </p:nvPicPr>
        <p:blipFill rotWithShape="1">
          <a:blip r:embed="rId5">
            <a:extLst>
              <a:ext uri="{28A0092B-C50C-407E-A947-70E740481C1C}">
                <a14:useLocalDpi xmlns:a14="http://schemas.microsoft.com/office/drawing/2010/main" val="0"/>
              </a:ext>
            </a:extLst>
          </a:blip>
          <a:srcRect b="2101"/>
          <a:stretch/>
        </p:blipFill>
        <p:spPr>
          <a:xfrm>
            <a:off x="-5539" y="7226"/>
            <a:ext cx="9304013" cy="3837412"/>
          </a:xfrm>
          <a:prstGeom prst="rect">
            <a:avLst/>
          </a:prstGeom>
        </p:spPr>
      </p:pic>
      <p:grpSp>
        <p:nvGrpSpPr>
          <p:cNvPr id="44" name="Group 43">
            <a:extLst>
              <a:ext uri="{FF2B5EF4-FFF2-40B4-BE49-F238E27FC236}">
                <a16:creationId xmlns:a16="http://schemas.microsoft.com/office/drawing/2014/main" id="{57389ABD-C5FB-4A4C-BD18-0ABB7EE28A6F}"/>
              </a:ext>
            </a:extLst>
          </p:cNvPr>
          <p:cNvGrpSpPr/>
          <p:nvPr/>
        </p:nvGrpSpPr>
        <p:grpSpPr>
          <a:xfrm>
            <a:off x="1788763" y="8943120"/>
            <a:ext cx="9750544" cy="5011864"/>
            <a:chOff x="1788763" y="13845320"/>
            <a:chExt cx="9750544" cy="5011864"/>
          </a:xfrm>
        </p:grpSpPr>
        <p:pic>
          <p:nvPicPr>
            <p:cNvPr id="8" name="Graphic 7">
              <a:extLst>
                <a:ext uri="{FF2B5EF4-FFF2-40B4-BE49-F238E27FC236}">
                  <a16:creationId xmlns:a16="http://schemas.microsoft.com/office/drawing/2014/main" id="{E95421A4-C2C1-46E8-94AB-7566122F19A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619" r="4990"/>
            <a:stretch/>
          </p:blipFill>
          <p:spPr>
            <a:xfrm>
              <a:off x="2736273" y="13845320"/>
              <a:ext cx="7855525" cy="4594327"/>
            </a:xfrm>
            <a:prstGeom prst="rect">
              <a:avLst/>
            </a:prstGeom>
          </p:spPr>
        </p:pic>
        <p:sp>
          <p:nvSpPr>
            <p:cNvPr id="9" name="Rectangle 8">
              <a:extLst>
                <a:ext uri="{FF2B5EF4-FFF2-40B4-BE49-F238E27FC236}">
                  <a16:creationId xmlns:a16="http://schemas.microsoft.com/office/drawing/2014/main" id="{584F24F9-1601-44AB-9FEE-28E9ED55BC13}"/>
                </a:ext>
              </a:extLst>
            </p:cNvPr>
            <p:cNvSpPr/>
            <p:nvPr/>
          </p:nvSpPr>
          <p:spPr>
            <a:xfrm>
              <a:off x="1788763" y="18395519"/>
              <a:ext cx="9750544" cy="461665"/>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1: </a:t>
              </a:r>
              <a:r>
                <a:rPr lang="en-US" sz="2400" dirty="0">
                  <a:latin typeface="Arial" panose="020B0604020202020204" pitchFamily="34" charset="0"/>
                  <a:cs typeface="Arial" panose="020B0604020202020204" pitchFamily="34" charset="0"/>
                </a:rPr>
                <a:t>Absorption of light grants objects their characteristic </a:t>
              </a:r>
              <a:r>
                <a:rPr lang="en-US" sz="2400" dirty="0" err="1">
                  <a:latin typeface="Arial" panose="020B0604020202020204" pitchFamily="34" charset="0"/>
                  <a:cs typeface="Arial" panose="020B0604020202020204" pitchFamily="34" charset="0"/>
                </a:rPr>
                <a:t>colours</a:t>
              </a:r>
              <a:r>
                <a:rPr lang="en-US" sz="2400" dirty="0">
                  <a:latin typeface="Arial" panose="020B0604020202020204" pitchFamily="34" charset="0"/>
                  <a:cs typeface="Arial" panose="020B0604020202020204" pitchFamily="34" charset="0"/>
                </a:rPr>
                <a:t>.</a:t>
              </a:r>
              <a:endParaRPr lang="en-US" sz="2400" dirty="0"/>
            </a:p>
          </p:txBody>
        </p:sp>
      </p:grpSp>
      <p:cxnSp>
        <p:nvCxnSpPr>
          <p:cNvPr id="19" name="Straight Connector 18">
            <a:extLst>
              <a:ext uri="{FF2B5EF4-FFF2-40B4-BE49-F238E27FC236}">
                <a16:creationId xmlns:a16="http://schemas.microsoft.com/office/drawing/2014/main" id="{F25A6108-1178-48B4-8F71-E451079708C5}"/>
              </a:ext>
            </a:extLst>
          </p:cNvPr>
          <p:cNvCxnSpPr>
            <a:cxnSpLocks/>
          </p:cNvCxnSpPr>
          <p:nvPr/>
        </p:nvCxnSpPr>
        <p:spPr>
          <a:xfrm>
            <a:off x="13810907" y="3844638"/>
            <a:ext cx="0" cy="32565107"/>
          </a:xfrm>
          <a:prstGeom prst="line">
            <a:avLst/>
          </a:prstGeom>
          <a:ln w="76200">
            <a:solidFill>
              <a:srgbClr val="1E376D"/>
            </a:solidFill>
          </a:ln>
        </p:spPr>
        <p:style>
          <a:lnRef idx="3">
            <a:schemeClr val="dk1"/>
          </a:lnRef>
          <a:fillRef idx="0">
            <a:schemeClr val="dk1"/>
          </a:fillRef>
          <a:effectRef idx="2">
            <a:schemeClr val="dk1"/>
          </a:effectRef>
          <a:fontRef idx="minor">
            <a:schemeClr val="tx1"/>
          </a:fontRef>
        </p:style>
      </p:cxnSp>
      <p:sp>
        <p:nvSpPr>
          <p:cNvPr id="30" name="Rectangle 29">
            <a:extLst>
              <a:ext uri="{FF2B5EF4-FFF2-40B4-BE49-F238E27FC236}">
                <a16:creationId xmlns:a16="http://schemas.microsoft.com/office/drawing/2014/main" id="{5395DB1E-E522-4F60-82B6-D7046BDE9EB5}"/>
              </a:ext>
            </a:extLst>
          </p:cNvPr>
          <p:cNvSpPr/>
          <p:nvPr/>
        </p:nvSpPr>
        <p:spPr>
          <a:xfrm>
            <a:off x="105482" y="27571553"/>
            <a:ext cx="13620723" cy="461665"/>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2: </a:t>
            </a:r>
            <a:r>
              <a:rPr lang="en-US" sz="2400" dirty="0">
                <a:latin typeface="Arial" panose="020B0604020202020204" pitchFamily="34" charset="0"/>
                <a:cs typeface="Arial" panose="020B0604020202020204" pitchFamily="34" charset="0"/>
              </a:rPr>
              <a:t>Acrolein </a:t>
            </a:r>
            <a:r>
              <a:rPr lang="en-US" sz="2400" b="1"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aniline </a:t>
            </a:r>
            <a:r>
              <a:rPr lang="en-US" sz="2400" b="1"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nitrobenzene </a:t>
            </a:r>
            <a:r>
              <a:rPr lang="en-US" sz="2400" b="1"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were used to explore method accuracy.</a:t>
            </a:r>
            <a:endParaRPr lang="en-US" sz="2400" dirty="0"/>
          </a:p>
        </p:txBody>
      </p:sp>
      <p:sp>
        <p:nvSpPr>
          <p:cNvPr id="33" name="Rectangle 32">
            <a:extLst>
              <a:ext uri="{FF2B5EF4-FFF2-40B4-BE49-F238E27FC236}">
                <a16:creationId xmlns:a16="http://schemas.microsoft.com/office/drawing/2014/main" id="{280DD96A-48C5-4C28-A407-0805EAD515FA}"/>
              </a:ext>
            </a:extLst>
          </p:cNvPr>
          <p:cNvSpPr/>
          <p:nvPr/>
        </p:nvSpPr>
        <p:spPr>
          <a:xfrm>
            <a:off x="3888" y="3878651"/>
            <a:ext cx="13816443" cy="584775"/>
          </a:xfrm>
          <a:prstGeom prst="rect">
            <a:avLst/>
          </a:prstGeom>
          <a:solidFill>
            <a:srgbClr val="1B3162"/>
          </a:solidFill>
          <a:ln>
            <a:solidFill>
              <a:srgbClr val="1E376D"/>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INTRODUCTION</a:t>
            </a:r>
          </a:p>
        </p:txBody>
      </p:sp>
      <p:sp>
        <p:nvSpPr>
          <p:cNvPr id="35" name="Rectangle 34">
            <a:extLst>
              <a:ext uri="{FF2B5EF4-FFF2-40B4-BE49-F238E27FC236}">
                <a16:creationId xmlns:a16="http://schemas.microsoft.com/office/drawing/2014/main" id="{66E96207-F549-4A92-86AC-2B07D71D0D46}"/>
              </a:ext>
            </a:extLst>
          </p:cNvPr>
          <p:cNvSpPr/>
          <p:nvPr/>
        </p:nvSpPr>
        <p:spPr>
          <a:xfrm>
            <a:off x="20780" y="14011997"/>
            <a:ext cx="13757556" cy="3108543"/>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When a sample interacts with light, any absorbed light is converted to energy and a higher energy state is achieved (</a:t>
            </a:r>
            <a:r>
              <a:rPr lang="en-US" sz="2800" i="1" dirty="0">
                <a:solidFill>
                  <a:prstClr val="black"/>
                </a:solidFill>
                <a:latin typeface="Arial" panose="020B0604020202020204" pitchFamily="34" charset="0"/>
                <a:cs typeface="Arial" panose="020B0604020202020204" pitchFamily="34" charset="0"/>
              </a:rPr>
              <a:t>an excited state</a:t>
            </a:r>
            <a:r>
              <a:rPr lang="en-US" sz="2800" dirty="0">
                <a:solidFill>
                  <a:prstClr val="black"/>
                </a:solidFill>
                <a:latin typeface="Arial" panose="020B0604020202020204" pitchFamily="34" charset="0"/>
                <a:cs typeface="Arial" panose="020B0604020202020204" pitchFamily="34" charset="0"/>
              </a:rPr>
              <a:t>) since in general, matter tends to be in its lowest energy state (</a:t>
            </a:r>
            <a:r>
              <a:rPr lang="en-US" sz="2800" i="1" dirty="0">
                <a:solidFill>
                  <a:prstClr val="black"/>
                </a:solidFill>
                <a:latin typeface="Arial" panose="020B0604020202020204" pitchFamily="34" charset="0"/>
                <a:cs typeface="Arial" panose="020B0604020202020204" pitchFamily="34" charset="0"/>
              </a:rPr>
              <a:t>the ground state</a:t>
            </a:r>
            <a:r>
              <a:rPr lang="en-US" sz="2800" dirty="0">
                <a:solidFill>
                  <a:prstClr val="black"/>
                </a:solidFill>
                <a:latin typeface="Arial" panose="020B0604020202020204" pitchFamily="34" charset="0"/>
                <a:cs typeface="Arial" panose="020B0604020202020204" pitchFamily="34" charset="0"/>
              </a:rPr>
              <a:t>), knowing this energy difference is crucial to determine the type of light that will interact with a sample. This study utilized quantum mechanical calculations to determine the energies of those two states and thus predict what </a:t>
            </a:r>
            <a:r>
              <a:rPr lang="en-US" sz="2800" dirty="0" err="1">
                <a:solidFill>
                  <a:prstClr val="black"/>
                </a:solidFill>
                <a:latin typeface="Arial" panose="020B0604020202020204" pitchFamily="34" charset="0"/>
                <a:cs typeface="Arial" panose="020B0604020202020204" pitchFamily="34" charset="0"/>
              </a:rPr>
              <a:t>colours</a:t>
            </a:r>
            <a:r>
              <a:rPr lang="en-US" sz="2800" dirty="0">
                <a:solidFill>
                  <a:prstClr val="black"/>
                </a:solidFill>
                <a:latin typeface="Arial" panose="020B0604020202020204" pitchFamily="34" charset="0"/>
                <a:cs typeface="Arial" panose="020B0604020202020204" pitchFamily="34" charset="0"/>
              </a:rPr>
              <a:t> of light would be exhibited by eosin Y and three of its derivatives (slightly modified structures</a:t>
            </a:r>
            <a:r>
              <a:rPr lang="en-US" sz="2800" dirty="0">
                <a:latin typeface="Arial" panose="020B0604020202020204" pitchFamily="34" charset="0"/>
                <a:cs typeface="Arial" panose="020B0604020202020204" pitchFamily="34" charset="0"/>
              </a:rPr>
              <a:t>) figures 4 to 7.</a:t>
            </a:r>
            <a:endParaRPr lang="en-US" sz="2800" dirty="0">
              <a:solidFill>
                <a:prstClr val="black"/>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ECF032F-F9DD-480C-8690-3DEF2BE8695D}"/>
              </a:ext>
            </a:extLst>
          </p:cNvPr>
          <p:cNvSpPr txBox="1"/>
          <p:nvPr/>
        </p:nvSpPr>
        <p:spPr>
          <a:xfrm>
            <a:off x="20779" y="17864943"/>
            <a:ext cx="13816443" cy="6555641"/>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Calculations were performed with the </a:t>
            </a:r>
            <a:r>
              <a:rPr lang="en-US" sz="2800" i="1" dirty="0">
                <a:latin typeface="Arial" panose="020B0604020202020204" pitchFamily="34" charset="0"/>
                <a:cs typeface="Arial" panose="020B0604020202020204" pitchFamily="34" charset="0"/>
              </a:rPr>
              <a:t>Gaussian 09</a:t>
            </a:r>
            <a:r>
              <a:rPr lang="en-US" sz="2800" dirty="0">
                <a:latin typeface="Arial" panose="020B0604020202020204" pitchFamily="34" charset="0"/>
                <a:cs typeface="Arial" panose="020B0604020202020204" pitchFamily="34" charset="0"/>
              </a:rPr>
              <a:t> suite of programs. Hartree-</a:t>
            </a:r>
            <a:r>
              <a:rPr lang="en-US" sz="2800" dirty="0" err="1">
                <a:latin typeface="Arial" panose="020B0604020202020204" pitchFamily="34" charset="0"/>
                <a:cs typeface="Arial" panose="020B0604020202020204" pitchFamily="34" charset="0"/>
              </a:rPr>
              <a:t>Fock</a:t>
            </a:r>
            <a:r>
              <a:rPr lang="en-US" sz="2800" dirty="0">
                <a:latin typeface="Arial" panose="020B0604020202020204" pitchFamily="34" charset="0"/>
                <a:cs typeface="Arial" panose="020B0604020202020204" pitchFamily="34" charset="0"/>
              </a:rPr>
              <a:t> and three Density Functional Theory (DFT) methods (CAM-B3LYP, PBE and PBE0) were employed for both geometry optimizations and critical point characterization. All structures were determined to be minima in the potential energy surface. The basis sets STO-3G, 3-21G, 6-31G(d), 6-31+G(</a:t>
            </a:r>
            <a:r>
              <a:rPr lang="en-US" sz="2800" dirty="0" err="1">
                <a:latin typeface="Arial" panose="020B0604020202020204" pitchFamily="34" charset="0"/>
                <a:cs typeface="Arial" panose="020B0604020202020204" pitchFamily="34" charset="0"/>
              </a:rPr>
              <a:t>d,p</a:t>
            </a:r>
            <a:r>
              <a:rPr lang="en-US" sz="2800" dirty="0">
                <a:latin typeface="Arial" panose="020B0604020202020204" pitchFamily="34" charset="0"/>
                <a:cs typeface="Arial" panose="020B0604020202020204" pitchFamily="34" charset="0"/>
              </a:rPr>
              <a:t>), 6-311G(d), 6-311G+(</a:t>
            </a:r>
            <a:r>
              <a:rPr lang="en-US" sz="2800" dirty="0" err="1">
                <a:latin typeface="Arial" panose="020B0604020202020204" pitchFamily="34" charset="0"/>
                <a:cs typeface="Arial" panose="020B0604020202020204" pitchFamily="34" charset="0"/>
              </a:rPr>
              <a:t>d,p</a:t>
            </a:r>
            <a:r>
              <a:rPr lang="en-US" sz="2800" dirty="0">
                <a:latin typeface="Arial" panose="020B0604020202020204" pitchFamily="34" charset="0"/>
                <a:cs typeface="Arial" panose="020B0604020202020204" pitchFamily="34" charset="0"/>
              </a:rPr>
              <a:t>), 6-311G+(2d,p), cc-</a:t>
            </a:r>
            <a:r>
              <a:rPr lang="en-US" sz="2800" dirty="0" err="1">
                <a:latin typeface="Arial" panose="020B0604020202020204" pitchFamily="34" charset="0"/>
                <a:cs typeface="Arial" panose="020B0604020202020204" pitchFamily="34" charset="0"/>
              </a:rPr>
              <a:t>pVDZ</a:t>
            </a:r>
            <a:r>
              <a:rPr lang="en-US" sz="2800" dirty="0">
                <a:latin typeface="Arial" panose="020B0604020202020204" pitchFamily="34" charset="0"/>
                <a:cs typeface="Arial" panose="020B0604020202020204" pitchFamily="34" charset="0"/>
              </a:rPr>
              <a:t> and cc-</a:t>
            </a:r>
            <a:r>
              <a:rPr lang="en-US" sz="2800" dirty="0" err="1">
                <a:latin typeface="Arial" panose="020B0604020202020204" pitchFamily="34" charset="0"/>
                <a:cs typeface="Arial" panose="020B0604020202020204" pitchFamily="34" charset="0"/>
              </a:rPr>
              <a:t>pVTZ</a:t>
            </a:r>
            <a:r>
              <a:rPr lang="en-US" sz="2800" dirty="0">
                <a:latin typeface="Arial" panose="020B0604020202020204" pitchFamily="34" charset="0"/>
                <a:cs typeface="Arial" panose="020B0604020202020204" pitchFamily="34" charset="0"/>
              </a:rPr>
              <a:t> were used for the calculations. Excitation energies where calculated for the methods described and determined for both singlets and triplets. Frank-Condon analysis for all methods where carried out only for acrolein due to the long times required for excited state numerical frequency calculations.</a:t>
            </a:r>
          </a:p>
          <a:p>
            <a:pPr algn="just"/>
            <a:endParaRPr lang="en-US" sz="2800" b="1" dirty="0">
              <a:latin typeface="Arial" panose="020B0604020202020204" pitchFamily="34" charset="0"/>
              <a:cs typeface="Arial" panose="020B0604020202020204" pitchFamily="34" charset="0"/>
            </a:endParaRPr>
          </a:p>
          <a:p>
            <a:pPr algn="just"/>
            <a:r>
              <a:rPr lang="en-US" sz="2800" b="1" dirty="0">
                <a:latin typeface="Arial" panose="020B0604020202020204" pitchFamily="34" charset="0"/>
                <a:cs typeface="Arial" panose="020B0604020202020204" pitchFamily="34" charset="0"/>
              </a:rPr>
              <a:t>Determining A Suitable Calculation Method: </a:t>
            </a:r>
            <a:r>
              <a:rPr lang="en-US" sz="2800" dirty="0">
                <a:solidFill>
                  <a:prstClr val="black"/>
                </a:solidFill>
                <a:latin typeface="Arial" panose="020B0604020202020204" pitchFamily="34" charset="0"/>
                <a:cs typeface="Arial" panose="020B0604020202020204" pitchFamily="34" charset="0"/>
              </a:rPr>
              <a:t>In order to study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 properties in eosin Y and several derivatives, it is first important to find a method that is accurate, precise and efficient for this task (efficiency here considered as the time required for the calculation). Model compounds: acrolein (</a:t>
            </a:r>
            <a:r>
              <a:rPr lang="en-US" sz="2800" b="1" dirty="0">
                <a:solidFill>
                  <a:prstClr val="black"/>
                </a:solidFill>
                <a:latin typeface="Arial" panose="020B0604020202020204" pitchFamily="34" charset="0"/>
                <a:cs typeface="Arial" panose="020B0604020202020204" pitchFamily="34" charset="0"/>
              </a:rPr>
              <a:t>1</a:t>
            </a:r>
            <a:r>
              <a:rPr lang="en-US" sz="2800" dirty="0">
                <a:solidFill>
                  <a:prstClr val="black"/>
                </a:solidFill>
                <a:latin typeface="Arial" panose="020B0604020202020204" pitchFamily="34" charset="0"/>
                <a:cs typeface="Arial" panose="020B0604020202020204" pitchFamily="34" charset="0"/>
              </a:rPr>
              <a:t>), aniline (</a:t>
            </a:r>
            <a:r>
              <a:rPr lang="en-US" sz="2800" b="1" dirty="0">
                <a:solidFill>
                  <a:prstClr val="black"/>
                </a:solidFill>
                <a:latin typeface="Arial" panose="020B0604020202020204" pitchFamily="34" charset="0"/>
                <a:cs typeface="Arial" panose="020B0604020202020204" pitchFamily="34" charset="0"/>
              </a:rPr>
              <a:t>2</a:t>
            </a:r>
            <a:r>
              <a:rPr lang="en-US" sz="2800" dirty="0">
                <a:solidFill>
                  <a:prstClr val="black"/>
                </a:solidFill>
                <a:latin typeface="Arial" panose="020B0604020202020204" pitchFamily="34" charset="0"/>
                <a:cs typeface="Arial" panose="020B0604020202020204" pitchFamily="34" charset="0"/>
              </a:rPr>
              <a:t>), and nitrobenzene (</a:t>
            </a:r>
            <a:r>
              <a:rPr lang="en-US" sz="2800" b="1" dirty="0">
                <a:solidFill>
                  <a:prstClr val="black"/>
                </a:solidFill>
                <a:latin typeface="Arial" panose="020B0604020202020204" pitchFamily="34" charset="0"/>
                <a:cs typeface="Arial" panose="020B0604020202020204" pitchFamily="34" charset="0"/>
              </a:rPr>
              <a:t>3</a:t>
            </a:r>
            <a:r>
              <a:rPr lang="en-US" sz="2800" dirty="0">
                <a:solidFill>
                  <a:prstClr val="black"/>
                </a:solidFill>
                <a:latin typeface="Arial" panose="020B0604020202020204" pitchFamily="34" charset="0"/>
                <a:cs typeface="Arial" panose="020B0604020202020204" pitchFamily="34" charset="0"/>
              </a:rPr>
              <a:t>) were studied as probes to explore the accuracy of the calculation methods.</a:t>
            </a:r>
            <a:endParaRPr lang="en-US" sz="2800" dirty="0">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2A8AAA2-A748-44ED-9EB8-B9B3DB36086C}"/>
              </a:ext>
            </a:extLst>
          </p:cNvPr>
          <p:cNvSpPr/>
          <p:nvPr/>
        </p:nvSpPr>
        <p:spPr>
          <a:xfrm>
            <a:off x="3888" y="17304012"/>
            <a:ext cx="13816443" cy="584775"/>
          </a:xfrm>
          <a:prstGeom prst="rect">
            <a:avLst/>
          </a:prstGeom>
          <a:solidFill>
            <a:srgbClr val="1E376D"/>
          </a:solidFill>
          <a:ln>
            <a:solidFill>
              <a:srgbClr val="1E376D"/>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CALCULATION DETAILS</a:t>
            </a:r>
          </a:p>
        </p:txBody>
      </p:sp>
      <p:sp>
        <p:nvSpPr>
          <p:cNvPr id="43" name="Rectangle 42">
            <a:extLst>
              <a:ext uri="{FF2B5EF4-FFF2-40B4-BE49-F238E27FC236}">
                <a16:creationId xmlns:a16="http://schemas.microsoft.com/office/drawing/2014/main" id="{889B94C2-8E48-4E47-B6E5-09830C43B2D6}"/>
              </a:ext>
            </a:extLst>
          </p:cNvPr>
          <p:cNvSpPr/>
          <p:nvPr/>
        </p:nvSpPr>
        <p:spPr>
          <a:xfrm>
            <a:off x="0" y="4512967"/>
            <a:ext cx="13757554" cy="4401205"/>
          </a:xfrm>
          <a:prstGeom prst="rect">
            <a:avLst/>
          </a:prstGeom>
        </p:spPr>
        <p:txBody>
          <a:bodyPr wrap="square">
            <a:spAutoFit/>
          </a:bodyPr>
          <a:lstStyle/>
          <a:p>
            <a:pPr algn="just"/>
            <a:r>
              <a:rPr lang="en-US" sz="2800" dirty="0">
                <a:solidFill>
                  <a:prstClr val="black"/>
                </a:solidFill>
                <a:latin typeface="Arial" panose="020B0604020202020204" pitchFamily="34" charset="0"/>
                <a:cs typeface="Arial" panose="020B0604020202020204" pitchFamily="34" charset="0"/>
              </a:rPr>
              <a:t>The electromagnetic spectrum is a type of radiation. Radiation is energy emitted in the form of light waves or photon particles that have different frequencies, and it is a small section of this spectrum (420 - 700 nm) that humans can perceive as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Fountain pen ink has been used throughout history as a way of documentation. It has survived the test of time despite the introduction of more modern writing instruments, such as ballpoint and rollerball pens. Although fountain pen ink can be composed of pigments, dyes, or a combination of the two, this study focuses on one dye molecule, eosin Y. Observed </a:t>
            </a:r>
            <a:r>
              <a:rPr lang="en-US" sz="2800" dirty="0" err="1">
                <a:latin typeface="Arial" panose="020B0604020202020204" pitchFamily="34" charset="0"/>
                <a:cs typeface="Arial" panose="020B0604020202020204" pitchFamily="34" charset="0"/>
              </a:rPr>
              <a:t>colour</a:t>
            </a:r>
            <a:r>
              <a:rPr lang="en-US" sz="2800" dirty="0">
                <a:latin typeface="Arial" panose="020B0604020202020204" pitchFamily="34" charset="0"/>
                <a:cs typeface="Arial" panose="020B0604020202020204" pitchFamily="34" charset="0"/>
              </a:rPr>
              <a:t> is an interesting phenomena as it is the result of the interaction of light with matter in a rather counterintuitive way. The </a:t>
            </a:r>
            <a:r>
              <a:rPr lang="en-US" sz="2800" dirty="0" err="1">
                <a:latin typeface="Arial" panose="020B0604020202020204" pitchFamily="34" charset="0"/>
                <a:cs typeface="Arial" panose="020B0604020202020204" pitchFamily="34" charset="0"/>
              </a:rPr>
              <a:t>colour</a:t>
            </a:r>
            <a:r>
              <a:rPr lang="en-US" sz="2800" dirty="0">
                <a:latin typeface="Arial" panose="020B0604020202020204" pitchFamily="34" charset="0"/>
                <a:cs typeface="Arial" panose="020B0604020202020204" pitchFamily="34" charset="0"/>
              </a:rPr>
              <a:t> we observe is the result of the “removal” (absorption) of the </a:t>
            </a:r>
            <a:r>
              <a:rPr lang="en-US" sz="2800" dirty="0" err="1">
                <a:latin typeface="Arial" panose="020B0604020202020204" pitchFamily="34" charset="0"/>
                <a:cs typeface="Arial" panose="020B0604020202020204" pitchFamily="34" charset="0"/>
              </a:rPr>
              <a:t>colours</a:t>
            </a:r>
            <a:r>
              <a:rPr lang="en-US" sz="2800" dirty="0">
                <a:latin typeface="Arial" panose="020B0604020202020204" pitchFamily="34" charset="0"/>
                <a:cs typeface="Arial" panose="020B0604020202020204" pitchFamily="34" charset="0"/>
              </a:rPr>
              <a:t> not seen. (Figure 1).</a:t>
            </a:r>
            <a:endParaRPr lang="en-US" sz="3200" dirty="0">
              <a:latin typeface="Arial" panose="020B0604020202020204" pitchFamily="34" charset="0"/>
              <a:cs typeface="Arial" panose="020B0604020202020204" pitchFamily="34" charset="0"/>
            </a:endParaRPr>
          </a:p>
        </p:txBody>
      </p:sp>
      <p:grpSp>
        <p:nvGrpSpPr>
          <p:cNvPr id="54" name="Group 53">
            <a:extLst>
              <a:ext uri="{FF2B5EF4-FFF2-40B4-BE49-F238E27FC236}">
                <a16:creationId xmlns:a16="http://schemas.microsoft.com/office/drawing/2014/main" id="{69C022DB-1D63-4520-BF92-F1A07A469C5E}"/>
              </a:ext>
            </a:extLst>
          </p:cNvPr>
          <p:cNvGrpSpPr/>
          <p:nvPr/>
        </p:nvGrpSpPr>
        <p:grpSpPr>
          <a:xfrm>
            <a:off x="671338" y="23937645"/>
            <a:ext cx="12489010" cy="3581975"/>
            <a:chOff x="671338" y="24011533"/>
            <a:chExt cx="12489010" cy="3581975"/>
          </a:xfrm>
        </p:grpSpPr>
        <p:grpSp>
          <p:nvGrpSpPr>
            <p:cNvPr id="46" name="Group 45">
              <a:extLst>
                <a:ext uri="{FF2B5EF4-FFF2-40B4-BE49-F238E27FC236}">
                  <a16:creationId xmlns:a16="http://schemas.microsoft.com/office/drawing/2014/main" id="{EBC10806-66E5-43BD-8C3A-51CA48C72BED}"/>
                </a:ext>
              </a:extLst>
            </p:cNvPr>
            <p:cNvGrpSpPr/>
            <p:nvPr/>
          </p:nvGrpSpPr>
          <p:grpSpPr>
            <a:xfrm>
              <a:off x="671338" y="24011533"/>
              <a:ext cx="12489010" cy="2895600"/>
              <a:chOff x="16142130" y="23381719"/>
              <a:chExt cx="12489010" cy="2895600"/>
            </a:xfrm>
          </p:grpSpPr>
          <p:pic>
            <p:nvPicPr>
              <p:cNvPr id="24" name="Graphic 23">
                <a:extLst>
                  <a:ext uri="{FF2B5EF4-FFF2-40B4-BE49-F238E27FC236}">
                    <a16:creationId xmlns:a16="http://schemas.microsoft.com/office/drawing/2014/main" id="{0F32FEE7-66E4-41C2-B9B5-2FFDD5BC52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142130" y="24362794"/>
                <a:ext cx="2505075" cy="1914525"/>
              </a:xfrm>
              <a:prstGeom prst="rect">
                <a:avLst/>
              </a:prstGeom>
            </p:spPr>
          </p:pic>
          <p:pic>
            <p:nvPicPr>
              <p:cNvPr id="26" name="Graphic 25">
                <a:extLst>
                  <a:ext uri="{FF2B5EF4-FFF2-40B4-BE49-F238E27FC236}">
                    <a16:creationId xmlns:a16="http://schemas.microsoft.com/office/drawing/2014/main" id="{07115B15-02F9-4DC3-93D8-53D45B402B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319710" y="24200869"/>
                <a:ext cx="3143250" cy="2076450"/>
              </a:xfrm>
              <a:prstGeom prst="rect">
                <a:avLst/>
              </a:prstGeom>
            </p:spPr>
          </p:pic>
          <p:pic>
            <p:nvPicPr>
              <p:cNvPr id="28" name="Graphic 27">
                <a:extLst>
                  <a:ext uri="{FF2B5EF4-FFF2-40B4-BE49-F238E27FC236}">
                    <a16:creationId xmlns:a16="http://schemas.microsoft.com/office/drawing/2014/main" id="{FE02876B-57DA-411C-B7A5-9188531285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135465" y="23381719"/>
                <a:ext cx="3495675" cy="2895600"/>
              </a:xfrm>
              <a:prstGeom prst="rect">
                <a:avLst/>
              </a:prstGeom>
            </p:spPr>
          </p:pic>
        </p:grpSp>
        <p:grpSp>
          <p:nvGrpSpPr>
            <p:cNvPr id="52" name="Group 51">
              <a:extLst>
                <a:ext uri="{FF2B5EF4-FFF2-40B4-BE49-F238E27FC236}">
                  <a16:creationId xmlns:a16="http://schemas.microsoft.com/office/drawing/2014/main" id="{61D1742C-3059-408F-B5CB-82BBC0B24A8E}"/>
                </a:ext>
              </a:extLst>
            </p:cNvPr>
            <p:cNvGrpSpPr/>
            <p:nvPr/>
          </p:nvGrpSpPr>
          <p:grpSpPr>
            <a:xfrm>
              <a:off x="1582617" y="27008733"/>
              <a:ext cx="9126552" cy="584775"/>
              <a:chOff x="1582617" y="27008733"/>
              <a:chExt cx="9126552" cy="584775"/>
            </a:xfrm>
          </p:grpSpPr>
          <p:sp>
            <p:nvSpPr>
              <p:cNvPr id="49" name="Rectangle 48">
                <a:extLst>
                  <a:ext uri="{FF2B5EF4-FFF2-40B4-BE49-F238E27FC236}">
                    <a16:creationId xmlns:a16="http://schemas.microsoft.com/office/drawing/2014/main" id="{71AD02CC-057C-4D63-8543-8474EAC0BCB4}"/>
                  </a:ext>
                </a:extLst>
              </p:cNvPr>
              <p:cNvSpPr/>
              <p:nvPr/>
            </p:nvSpPr>
            <p:spPr>
              <a:xfrm>
                <a:off x="1582617" y="27008733"/>
                <a:ext cx="412292" cy="584775"/>
              </a:xfrm>
              <a:prstGeom prst="rect">
                <a:avLst/>
              </a:prstGeom>
            </p:spPr>
            <p:txBody>
              <a:bodyPr wrap="none">
                <a:spAutoFit/>
              </a:bodyPr>
              <a:lstStyle/>
              <a:p>
                <a:r>
                  <a:rPr lang="en-US" sz="3200" b="1" dirty="0">
                    <a:solidFill>
                      <a:prstClr val="black"/>
                    </a:solidFill>
                    <a:latin typeface="Arial" panose="020B0604020202020204" pitchFamily="34" charset="0"/>
                    <a:cs typeface="Arial" panose="020B0604020202020204" pitchFamily="34" charset="0"/>
                  </a:rPr>
                  <a:t>1</a:t>
                </a:r>
                <a:endParaRPr lang="en-US" dirty="0"/>
              </a:p>
            </p:txBody>
          </p:sp>
          <p:sp>
            <p:nvSpPr>
              <p:cNvPr id="50" name="Rectangle 49">
                <a:extLst>
                  <a:ext uri="{FF2B5EF4-FFF2-40B4-BE49-F238E27FC236}">
                    <a16:creationId xmlns:a16="http://schemas.microsoft.com/office/drawing/2014/main" id="{95ECBBB5-F3B9-4785-BAD1-F141AB083F56}"/>
                  </a:ext>
                </a:extLst>
              </p:cNvPr>
              <p:cNvSpPr/>
              <p:nvPr/>
            </p:nvSpPr>
            <p:spPr>
              <a:xfrm>
                <a:off x="5452397" y="27008733"/>
                <a:ext cx="412292" cy="584775"/>
              </a:xfrm>
              <a:prstGeom prst="rect">
                <a:avLst/>
              </a:prstGeom>
            </p:spPr>
            <p:txBody>
              <a:bodyPr wrap="none">
                <a:spAutoFit/>
              </a:bodyPr>
              <a:lstStyle/>
              <a:p>
                <a:r>
                  <a:rPr lang="en-US" sz="3200" b="1" dirty="0">
                    <a:solidFill>
                      <a:prstClr val="black"/>
                    </a:solidFill>
                    <a:latin typeface="Arial" panose="020B0604020202020204" pitchFamily="34" charset="0"/>
                    <a:cs typeface="Arial" panose="020B0604020202020204" pitchFamily="34" charset="0"/>
                  </a:rPr>
                  <a:t>2</a:t>
                </a:r>
                <a:endParaRPr lang="en-US" dirty="0"/>
              </a:p>
            </p:txBody>
          </p:sp>
          <p:sp>
            <p:nvSpPr>
              <p:cNvPr id="51" name="Rectangle 50">
                <a:extLst>
                  <a:ext uri="{FF2B5EF4-FFF2-40B4-BE49-F238E27FC236}">
                    <a16:creationId xmlns:a16="http://schemas.microsoft.com/office/drawing/2014/main" id="{96F0D990-E419-44A7-A5DD-D2EBBF8AEC91}"/>
                  </a:ext>
                </a:extLst>
              </p:cNvPr>
              <p:cNvSpPr/>
              <p:nvPr/>
            </p:nvSpPr>
            <p:spPr>
              <a:xfrm>
                <a:off x="10296877" y="27008733"/>
                <a:ext cx="412292" cy="584775"/>
              </a:xfrm>
              <a:prstGeom prst="rect">
                <a:avLst/>
              </a:prstGeom>
            </p:spPr>
            <p:txBody>
              <a:bodyPr wrap="none">
                <a:spAutoFit/>
              </a:bodyPr>
              <a:lstStyle/>
              <a:p>
                <a:r>
                  <a:rPr lang="en-US" sz="3200" b="1" dirty="0">
                    <a:solidFill>
                      <a:prstClr val="black"/>
                    </a:solidFill>
                    <a:latin typeface="Arial" panose="020B0604020202020204" pitchFamily="34" charset="0"/>
                    <a:cs typeface="Arial" panose="020B0604020202020204" pitchFamily="34" charset="0"/>
                  </a:rPr>
                  <a:t>3</a:t>
                </a:r>
                <a:endParaRPr lang="en-US" dirty="0"/>
              </a:p>
            </p:txBody>
          </p:sp>
        </p:grpSp>
      </p:grpSp>
      <p:sp>
        <p:nvSpPr>
          <p:cNvPr id="55" name="Rectangle 54">
            <a:extLst>
              <a:ext uri="{FF2B5EF4-FFF2-40B4-BE49-F238E27FC236}">
                <a16:creationId xmlns:a16="http://schemas.microsoft.com/office/drawing/2014/main" id="{90D84442-6A21-4148-B026-7D044D6F60B6}"/>
              </a:ext>
            </a:extLst>
          </p:cNvPr>
          <p:cNvSpPr/>
          <p:nvPr/>
        </p:nvSpPr>
        <p:spPr>
          <a:xfrm>
            <a:off x="-21822" y="28062059"/>
            <a:ext cx="13816443" cy="584775"/>
          </a:xfrm>
          <a:prstGeom prst="rect">
            <a:avLst/>
          </a:prstGeom>
          <a:solidFill>
            <a:srgbClr val="1E376D"/>
          </a:solidFill>
          <a:ln>
            <a:solidFill>
              <a:srgbClr val="1E376D"/>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RESULTS AND DISCUSSION</a:t>
            </a:r>
          </a:p>
        </p:txBody>
      </p:sp>
      <p:cxnSp>
        <p:nvCxnSpPr>
          <p:cNvPr id="34" name="Straight Connector 33">
            <a:extLst>
              <a:ext uri="{FF2B5EF4-FFF2-40B4-BE49-F238E27FC236}">
                <a16:creationId xmlns:a16="http://schemas.microsoft.com/office/drawing/2014/main" id="{6433C7D6-C4C7-470D-A8F6-714D90D6F3DD}"/>
              </a:ext>
            </a:extLst>
          </p:cNvPr>
          <p:cNvCxnSpPr>
            <a:cxnSpLocks/>
          </p:cNvCxnSpPr>
          <p:nvPr/>
        </p:nvCxnSpPr>
        <p:spPr>
          <a:xfrm>
            <a:off x="27717094" y="3878651"/>
            <a:ext cx="0" cy="32565107"/>
          </a:xfrm>
          <a:prstGeom prst="line">
            <a:avLst/>
          </a:prstGeom>
          <a:ln w="76200">
            <a:solidFill>
              <a:srgbClr val="1E376D"/>
            </a:solidFill>
          </a:ln>
        </p:spPr>
        <p:style>
          <a:lnRef idx="3">
            <a:schemeClr val="dk1"/>
          </a:lnRef>
          <a:fillRef idx="0">
            <a:schemeClr val="dk1"/>
          </a:fillRef>
          <a:effectRef idx="2">
            <a:schemeClr val="dk1"/>
          </a:effectRef>
          <a:fontRef idx="minor">
            <a:schemeClr val="tx1"/>
          </a:fontRef>
        </p:style>
      </p:cxnSp>
      <p:sp>
        <p:nvSpPr>
          <p:cNvPr id="36" name="Rectangle 35">
            <a:extLst>
              <a:ext uri="{FF2B5EF4-FFF2-40B4-BE49-F238E27FC236}">
                <a16:creationId xmlns:a16="http://schemas.microsoft.com/office/drawing/2014/main" id="{C2CBB886-A9BB-4285-83A1-D8DC1EFC2422}"/>
              </a:ext>
            </a:extLst>
          </p:cNvPr>
          <p:cNvSpPr/>
          <p:nvPr/>
        </p:nvSpPr>
        <p:spPr>
          <a:xfrm>
            <a:off x="13843478" y="3878651"/>
            <a:ext cx="13834872" cy="584775"/>
          </a:xfrm>
          <a:prstGeom prst="rect">
            <a:avLst/>
          </a:prstGeom>
          <a:solidFill>
            <a:srgbClr val="1B3162"/>
          </a:solidFill>
          <a:ln>
            <a:solidFill>
              <a:srgbClr val="1B3162"/>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RESULTS AND DISCUSSION (Cont.)</a:t>
            </a:r>
          </a:p>
        </p:txBody>
      </p:sp>
      <p:sp>
        <p:nvSpPr>
          <p:cNvPr id="37" name="Rectangle 36">
            <a:extLst>
              <a:ext uri="{FF2B5EF4-FFF2-40B4-BE49-F238E27FC236}">
                <a16:creationId xmlns:a16="http://schemas.microsoft.com/office/drawing/2014/main" id="{9DE3F973-4293-44D8-B217-54BD3C35571A}"/>
              </a:ext>
            </a:extLst>
          </p:cNvPr>
          <p:cNvSpPr/>
          <p:nvPr/>
        </p:nvSpPr>
        <p:spPr>
          <a:xfrm>
            <a:off x="14883" y="28675284"/>
            <a:ext cx="13757556" cy="1384995"/>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Table 1 shows the calculated absorption bands for model compound </a:t>
            </a:r>
            <a:r>
              <a:rPr lang="en-US" sz="2800" b="1" dirty="0">
                <a:solidFill>
                  <a:prstClr val="black"/>
                </a:solidFill>
                <a:latin typeface="Arial" panose="020B0604020202020204" pitchFamily="34" charset="0"/>
                <a:cs typeface="Arial" panose="020B0604020202020204" pitchFamily="34" charset="0"/>
              </a:rPr>
              <a:t>1</a:t>
            </a:r>
            <a:r>
              <a:rPr lang="en-US" sz="2800" dirty="0">
                <a:solidFill>
                  <a:prstClr val="black"/>
                </a:solidFill>
                <a:latin typeface="Arial" panose="020B0604020202020204" pitchFamily="34" charset="0"/>
                <a:cs typeface="Arial" panose="020B0604020202020204" pitchFamily="34" charset="0"/>
              </a:rPr>
              <a:t> (gas phase) with the different methods of this study. The most accurate method with an average error of 4.4% is PBE/6-31+G(</a:t>
            </a:r>
            <a:r>
              <a:rPr lang="en-US" sz="2800" dirty="0" err="1">
                <a:solidFill>
                  <a:prstClr val="black"/>
                </a:solidFill>
                <a:latin typeface="Arial" panose="020B0604020202020204" pitchFamily="34" charset="0"/>
                <a:cs typeface="Arial" panose="020B0604020202020204" pitchFamily="34" charset="0"/>
              </a:rPr>
              <a:t>d,p</a:t>
            </a:r>
            <a:r>
              <a:rPr lang="en-US" sz="2800" dirty="0">
                <a:solidFill>
                  <a:prstClr val="black"/>
                </a:solidFill>
                <a:latin typeface="Arial" panose="020B0604020202020204" pitchFamily="34" charset="0"/>
                <a:cs typeface="Arial" panose="020B0604020202020204" pitchFamily="34" charset="0"/>
              </a:rPr>
              <a:t>). </a:t>
            </a:r>
          </a:p>
        </p:txBody>
      </p:sp>
      <p:sp>
        <p:nvSpPr>
          <p:cNvPr id="47" name="Rectangle 46">
            <a:extLst>
              <a:ext uri="{FF2B5EF4-FFF2-40B4-BE49-F238E27FC236}">
                <a16:creationId xmlns:a16="http://schemas.microsoft.com/office/drawing/2014/main" id="{DB66FF04-D4D4-44EC-81FA-5020715BDBF7}"/>
              </a:ext>
            </a:extLst>
          </p:cNvPr>
          <p:cNvSpPr/>
          <p:nvPr/>
        </p:nvSpPr>
        <p:spPr>
          <a:xfrm>
            <a:off x="1029085" y="35808357"/>
            <a:ext cx="11831006" cy="567583"/>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Table 1: </a:t>
            </a:r>
            <a:r>
              <a:rPr lang="en-US" sz="2400" dirty="0">
                <a:latin typeface="Arial" panose="020B0604020202020204" pitchFamily="34" charset="0"/>
                <a:cs typeface="Arial" panose="020B0604020202020204" pitchFamily="34" charset="0"/>
              </a:rPr>
              <a:t>Calculated absorption bands maxima (in nm) for acrolein </a:t>
            </a:r>
            <a:r>
              <a:rPr lang="en-US" sz="2400" b="1"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in the gas phase.</a:t>
            </a:r>
            <a:endParaRPr lang="en-US" sz="2400" dirty="0"/>
          </a:p>
        </p:txBody>
      </p:sp>
      <p:sp>
        <p:nvSpPr>
          <p:cNvPr id="53" name="Rectangle 52">
            <a:extLst>
              <a:ext uri="{FF2B5EF4-FFF2-40B4-BE49-F238E27FC236}">
                <a16:creationId xmlns:a16="http://schemas.microsoft.com/office/drawing/2014/main" id="{F37583E5-A30A-455D-8BA9-75C151597C98}"/>
              </a:ext>
            </a:extLst>
          </p:cNvPr>
          <p:cNvSpPr/>
          <p:nvPr/>
        </p:nvSpPr>
        <p:spPr>
          <a:xfrm>
            <a:off x="13883274" y="4533749"/>
            <a:ext cx="13780466" cy="1384995"/>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As proof of concept the spectra for acrolein was also compared with the experimental spectrum as reported by the National Institute 	of Standards and Technology (NIST). Our results are depicted in figure 3.</a:t>
            </a:r>
          </a:p>
        </p:txBody>
      </p:sp>
      <p:sp>
        <p:nvSpPr>
          <p:cNvPr id="56" name="Rectangle 55">
            <a:extLst>
              <a:ext uri="{FF2B5EF4-FFF2-40B4-BE49-F238E27FC236}">
                <a16:creationId xmlns:a16="http://schemas.microsoft.com/office/drawing/2014/main" id="{E4C3A3DD-49BC-47CC-986C-057377D6482B}"/>
              </a:ext>
            </a:extLst>
          </p:cNvPr>
          <p:cNvSpPr/>
          <p:nvPr/>
        </p:nvSpPr>
        <p:spPr>
          <a:xfrm>
            <a:off x="13869793" y="16649826"/>
            <a:ext cx="13780466" cy="3539430"/>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Our calculations are in good agreement with the experimental spectrum for acrolein. To study the effect of the solvent, calculations were conducted using the Polarizable Continuum Model (PCM) with water as the solvent. These calculations were carried out only with the DFT methods and only with the 6-31+G(</a:t>
            </a:r>
            <a:r>
              <a:rPr lang="en-US" sz="2800" dirty="0" err="1">
                <a:solidFill>
                  <a:prstClr val="black"/>
                </a:solidFill>
                <a:latin typeface="Arial" panose="020B0604020202020204" pitchFamily="34" charset="0"/>
                <a:cs typeface="Arial" panose="020B0604020202020204" pitchFamily="34" charset="0"/>
              </a:rPr>
              <a:t>d,p</a:t>
            </a:r>
            <a:r>
              <a:rPr lang="en-US" sz="2800" dirty="0">
                <a:solidFill>
                  <a:prstClr val="black"/>
                </a:solidFill>
                <a:latin typeface="Arial" panose="020B0604020202020204" pitchFamily="34" charset="0"/>
                <a:cs typeface="Arial" panose="020B0604020202020204" pitchFamily="34" charset="0"/>
              </a:rPr>
              <a:t>),	6-311+G(2d,p)	and cc-</a:t>
            </a:r>
            <a:r>
              <a:rPr lang="en-US" sz="2800" dirty="0" err="1">
                <a:solidFill>
                  <a:prstClr val="black"/>
                </a:solidFill>
                <a:latin typeface="Arial" panose="020B0604020202020204" pitchFamily="34" charset="0"/>
                <a:cs typeface="Arial" panose="020B0604020202020204" pitchFamily="34" charset="0"/>
              </a:rPr>
              <a:t>pVTZ</a:t>
            </a:r>
            <a:r>
              <a:rPr lang="en-US" sz="2800" dirty="0">
                <a:solidFill>
                  <a:prstClr val="black"/>
                </a:solidFill>
                <a:latin typeface="Arial" panose="020B0604020202020204" pitchFamily="34" charset="0"/>
                <a:cs typeface="Arial" panose="020B0604020202020204" pitchFamily="34" charset="0"/>
              </a:rPr>
              <a:t> basis sets. In this case the most accurate method is PBE/6-31+G(d) with an error of only 0.6%, followed by PBE/cc-</a:t>
            </a:r>
            <a:r>
              <a:rPr lang="en-US" sz="2800" dirty="0" err="1">
                <a:solidFill>
                  <a:prstClr val="black"/>
                </a:solidFill>
                <a:latin typeface="Arial" panose="020B0604020202020204" pitchFamily="34" charset="0"/>
                <a:cs typeface="Arial" panose="020B0604020202020204" pitchFamily="34" charset="0"/>
              </a:rPr>
              <a:t>pVTZ</a:t>
            </a:r>
            <a:r>
              <a:rPr lang="en-US" sz="2800" dirty="0">
                <a:solidFill>
                  <a:prstClr val="black"/>
                </a:solidFill>
                <a:latin typeface="Arial" panose="020B0604020202020204" pitchFamily="34" charset="0"/>
                <a:cs typeface="Arial" panose="020B0604020202020204" pitchFamily="34" charset="0"/>
              </a:rPr>
              <a:t> being off by 3.1% and lastly PBE/6-311+G(2d,p) with 4.0% error. A caveat is worth mentioning here: NIST does not report the solvent for their data so a direct comparison was not possible.</a:t>
            </a:r>
          </a:p>
        </p:txBody>
      </p:sp>
      <p:grpSp>
        <p:nvGrpSpPr>
          <p:cNvPr id="60" name="Group 59">
            <a:extLst>
              <a:ext uri="{FF2B5EF4-FFF2-40B4-BE49-F238E27FC236}">
                <a16:creationId xmlns:a16="http://schemas.microsoft.com/office/drawing/2014/main" id="{82AB08FF-C8B7-4A86-88C4-013389EC50FA}"/>
              </a:ext>
            </a:extLst>
          </p:cNvPr>
          <p:cNvGrpSpPr/>
          <p:nvPr/>
        </p:nvGrpSpPr>
        <p:grpSpPr>
          <a:xfrm>
            <a:off x="13982613" y="5858342"/>
            <a:ext cx="13556602" cy="10616340"/>
            <a:chOff x="13982613" y="5858342"/>
            <a:chExt cx="13556602" cy="10616340"/>
          </a:xfrm>
        </p:grpSpPr>
        <p:grpSp>
          <p:nvGrpSpPr>
            <p:cNvPr id="13" name="Group 12">
              <a:extLst>
                <a:ext uri="{FF2B5EF4-FFF2-40B4-BE49-F238E27FC236}">
                  <a16:creationId xmlns:a16="http://schemas.microsoft.com/office/drawing/2014/main" id="{CDB75EE9-EB58-4F87-BF32-2E6C3B0A5197}"/>
                </a:ext>
              </a:extLst>
            </p:cNvPr>
            <p:cNvGrpSpPr/>
            <p:nvPr/>
          </p:nvGrpSpPr>
          <p:grpSpPr>
            <a:xfrm>
              <a:off x="13982613" y="5858342"/>
              <a:ext cx="13556602" cy="10616340"/>
              <a:chOff x="150699" y="28171987"/>
              <a:chExt cx="13556602" cy="10616340"/>
            </a:xfrm>
          </p:grpSpPr>
          <p:pic>
            <p:nvPicPr>
              <p:cNvPr id="12" name="Picture 11">
                <a:extLst>
                  <a:ext uri="{FF2B5EF4-FFF2-40B4-BE49-F238E27FC236}">
                    <a16:creationId xmlns:a16="http://schemas.microsoft.com/office/drawing/2014/main" id="{465CA707-B5A9-49BB-B7B3-87446D905355}"/>
                  </a:ext>
                </a:extLst>
              </p:cNvPr>
              <p:cNvPicPr>
                <a:picLocks noChangeAspect="1"/>
              </p:cNvPicPr>
              <p:nvPr/>
            </p:nvPicPr>
            <p:blipFill>
              <a:blip r:embed="rId14"/>
              <a:stretch>
                <a:fillRect/>
              </a:stretch>
            </p:blipFill>
            <p:spPr>
              <a:xfrm>
                <a:off x="150699" y="28171987"/>
                <a:ext cx="13556602" cy="9835931"/>
              </a:xfrm>
              <a:prstGeom prst="rect">
                <a:avLst/>
              </a:prstGeom>
            </p:spPr>
          </p:pic>
          <p:sp>
            <p:nvSpPr>
              <p:cNvPr id="31" name="Rectangle 30">
                <a:extLst>
                  <a:ext uri="{FF2B5EF4-FFF2-40B4-BE49-F238E27FC236}">
                    <a16:creationId xmlns:a16="http://schemas.microsoft.com/office/drawing/2014/main" id="{C3798836-2ABD-452A-AB56-70A507658F7C}"/>
                  </a:ext>
                </a:extLst>
              </p:cNvPr>
              <p:cNvSpPr/>
              <p:nvPr/>
            </p:nvSpPr>
            <p:spPr>
              <a:xfrm>
                <a:off x="1962757" y="38361893"/>
                <a:ext cx="9932486" cy="426434"/>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3: </a:t>
                </a:r>
                <a:r>
                  <a:rPr lang="en-US" sz="2400" dirty="0">
                    <a:latin typeface="Arial" panose="020B0604020202020204" pitchFamily="34" charset="0"/>
                    <a:cs typeface="Arial" panose="020B0604020202020204" pitchFamily="34" charset="0"/>
                  </a:rPr>
                  <a:t>Calculated vs. experimental UV-VIS spectra for acrolein (gas).</a:t>
                </a:r>
                <a:endParaRPr lang="en-US" sz="2400" dirty="0"/>
              </a:p>
            </p:txBody>
          </p:sp>
        </p:grpSp>
        <p:grpSp>
          <p:nvGrpSpPr>
            <p:cNvPr id="48" name="Group 47">
              <a:extLst>
                <a:ext uri="{FF2B5EF4-FFF2-40B4-BE49-F238E27FC236}">
                  <a16:creationId xmlns:a16="http://schemas.microsoft.com/office/drawing/2014/main" id="{0C9F546E-383D-4593-B5C7-30A7D7B83D5E}"/>
                </a:ext>
              </a:extLst>
            </p:cNvPr>
            <p:cNvGrpSpPr/>
            <p:nvPr/>
          </p:nvGrpSpPr>
          <p:grpSpPr>
            <a:xfrm>
              <a:off x="22808672" y="6709230"/>
              <a:ext cx="4672855" cy="5978233"/>
              <a:chOff x="22808672" y="6709230"/>
              <a:chExt cx="4672855" cy="5978233"/>
            </a:xfrm>
          </p:grpSpPr>
          <p:sp>
            <p:nvSpPr>
              <p:cNvPr id="45" name="Rectangle 44">
                <a:extLst>
                  <a:ext uri="{FF2B5EF4-FFF2-40B4-BE49-F238E27FC236}">
                    <a16:creationId xmlns:a16="http://schemas.microsoft.com/office/drawing/2014/main" id="{3C0707AF-C73A-4F02-B3E5-3C53CE3E0E05}"/>
                  </a:ext>
                </a:extLst>
              </p:cNvPr>
              <p:cNvSpPr/>
              <p:nvPr/>
            </p:nvSpPr>
            <p:spPr>
              <a:xfrm>
                <a:off x="24730364" y="7875172"/>
                <a:ext cx="2751163" cy="4812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16440EF1-EFC9-4586-9DFA-00BB380F960E}"/>
                  </a:ext>
                </a:extLst>
              </p:cNvPr>
              <p:cNvPicPr>
                <a:picLocks noChangeAspect="1"/>
              </p:cNvPicPr>
              <p:nvPr/>
            </p:nvPicPr>
            <p:blipFill rotWithShape="1">
              <a:blip r:embed="rId14"/>
              <a:srcRect l="76470" t="20083" b="28852"/>
              <a:stretch/>
            </p:blipFill>
            <p:spPr>
              <a:xfrm>
                <a:off x="22808672" y="6709230"/>
                <a:ext cx="3189851" cy="5022681"/>
              </a:xfrm>
              <a:prstGeom prst="rect">
                <a:avLst/>
              </a:prstGeom>
            </p:spPr>
          </p:pic>
        </p:grpSp>
      </p:grpSp>
      <p:sp>
        <p:nvSpPr>
          <p:cNvPr id="57" name="Rectangle 56">
            <a:extLst>
              <a:ext uri="{FF2B5EF4-FFF2-40B4-BE49-F238E27FC236}">
                <a16:creationId xmlns:a16="http://schemas.microsoft.com/office/drawing/2014/main" id="{A77B4D8B-1036-438B-82D1-09580A590D3F}"/>
              </a:ext>
            </a:extLst>
          </p:cNvPr>
          <p:cNvSpPr/>
          <p:nvPr/>
        </p:nvSpPr>
        <p:spPr>
          <a:xfrm>
            <a:off x="13772438" y="25782045"/>
            <a:ext cx="13944655" cy="1815882"/>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The same analysis was also carried out for aniline and nitrobenzene, our results can be found in tables 2 and 3 respectively. Combining the results for these three methods the situation inverts and the most accurate method becomes PBE/cc-</a:t>
            </a:r>
            <a:r>
              <a:rPr lang="en-US" sz="2800" dirty="0" err="1">
                <a:solidFill>
                  <a:prstClr val="black"/>
                </a:solidFill>
                <a:latin typeface="Arial" panose="020B0604020202020204" pitchFamily="34" charset="0"/>
                <a:cs typeface="Arial" panose="020B0604020202020204" pitchFamily="34" charset="0"/>
              </a:rPr>
              <a:t>pVTZ</a:t>
            </a:r>
            <a:r>
              <a:rPr lang="en-US" sz="2800" dirty="0">
                <a:solidFill>
                  <a:prstClr val="black"/>
                </a:solidFill>
                <a:latin typeface="Arial" panose="020B0604020202020204" pitchFamily="34" charset="0"/>
                <a:cs typeface="Arial" panose="020B0604020202020204" pitchFamily="34" charset="0"/>
              </a:rPr>
              <a:t> with an error of 2.5%. However the other two methods follow closely at 1% intervals.</a:t>
            </a:r>
          </a:p>
        </p:txBody>
      </p:sp>
      <p:pic>
        <p:nvPicPr>
          <p:cNvPr id="2" name="Picture 1">
            <a:extLst>
              <a:ext uri="{FF2B5EF4-FFF2-40B4-BE49-F238E27FC236}">
                <a16:creationId xmlns:a16="http://schemas.microsoft.com/office/drawing/2014/main" id="{CCA663A7-461D-4707-B8F3-C3DEAE1C5D80}"/>
              </a:ext>
            </a:extLst>
          </p:cNvPr>
          <p:cNvPicPr>
            <a:picLocks noChangeAspect="1"/>
          </p:cNvPicPr>
          <p:nvPr/>
        </p:nvPicPr>
        <p:blipFill>
          <a:blip r:embed="rId15"/>
          <a:stretch>
            <a:fillRect/>
          </a:stretch>
        </p:blipFill>
        <p:spPr>
          <a:xfrm>
            <a:off x="24823" y="30448551"/>
            <a:ext cx="13839531" cy="5500112"/>
          </a:xfrm>
          <a:prstGeom prst="rect">
            <a:avLst/>
          </a:prstGeom>
        </p:spPr>
      </p:pic>
      <p:sp>
        <p:nvSpPr>
          <p:cNvPr id="59" name="Rectangle 58">
            <a:extLst>
              <a:ext uri="{FF2B5EF4-FFF2-40B4-BE49-F238E27FC236}">
                <a16:creationId xmlns:a16="http://schemas.microsoft.com/office/drawing/2014/main" id="{AB83A85C-4123-4D0E-8E8C-AEF95F8FA241}"/>
              </a:ext>
            </a:extLst>
          </p:cNvPr>
          <p:cNvSpPr/>
          <p:nvPr/>
        </p:nvSpPr>
        <p:spPr>
          <a:xfrm>
            <a:off x="15457821" y="24981652"/>
            <a:ext cx="10604410" cy="473768"/>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Table 2: </a:t>
            </a:r>
            <a:r>
              <a:rPr lang="en-US" sz="2400" dirty="0">
                <a:latin typeface="Arial" panose="020B0604020202020204" pitchFamily="34" charset="0"/>
                <a:cs typeface="Arial" panose="020B0604020202020204" pitchFamily="34" charset="0"/>
              </a:rPr>
              <a:t>Calculated absorption bands (in nm) for aniline </a:t>
            </a:r>
            <a:r>
              <a:rPr lang="en-US" sz="2400" b="1"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in the gas phase.</a:t>
            </a:r>
            <a:endParaRPr lang="en-US" sz="2400" dirty="0"/>
          </a:p>
        </p:txBody>
      </p:sp>
      <p:pic>
        <p:nvPicPr>
          <p:cNvPr id="16" name="Picture 15">
            <a:extLst>
              <a:ext uri="{FF2B5EF4-FFF2-40B4-BE49-F238E27FC236}">
                <a16:creationId xmlns:a16="http://schemas.microsoft.com/office/drawing/2014/main" id="{6E55CEE5-D652-4ECE-A1F6-B642B713E5CE}"/>
              </a:ext>
            </a:extLst>
          </p:cNvPr>
          <p:cNvPicPr>
            <a:picLocks noChangeAspect="1"/>
          </p:cNvPicPr>
          <p:nvPr/>
        </p:nvPicPr>
        <p:blipFill rotWithShape="1">
          <a:blip r:embed="rId16"/>
          <a:srcRect l="11463" t="28647" r="10751" b="3651"/>
          <a:stretch/>
        </p:blipFill>
        <p:spPr>
          <a:xfrm>
            <a:off x="15611610" y="20317491"/>
            <a:ext cx="10266309" cy="4535925"/>
          </a:xfrm>
          <a:prstGeom prst="rect">
            <a:avLst/>
          </a:prstGeom>
        </p:spPr>
      </p:pic>
      <p:sp>
        <p:nvSpPr>
          <p:cNvPr id="61" name="Rectangle 60">
            <a:extLst>
              <a:ext uri="{FF2B5EF4-FFF2-40B4-BE49-F238E27FC236}">
                <a16:creationId xmlns:a16="http://schemas.microsoft.com/office/drawing/2014/main" id="{68A99F6C-EE26-480C-8B98-02BB96EDBBA8}"/>
              </a:ext>
            </a:extLst>
          </p:cNvPr>
          <p:cNvSpPr/>
          <p:nvPr/>
        </p:nvSpPr>
        <p:spPr>
          <a:xfrm>
            <a:off x="14539808" y="32638689"/>
            <a:ext cx="12401857" cy="469077"/>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Table 3: </a:t>
            </a:r>
            <a:r>
              <a:rPr lang="en-US" sz="2400" dirty="0">
                <a:latin typeface="Arial" panose="020B0604020202020204" pitchFamily="34" charset="0"/>
                <a:cs typeface="Arial" panose="020B0604020202020204" pitchFamily="34" charset="0"/>
              </a:rPr>
              <a:t>Calculated absorption bands maxima (in nm) for nitrobenzene </a:t>
            </a:r>
            <a:r>
              <a:rPr lang="en-US" sz="2400" b="1"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in the gas phase.</a:t>
            </a:r>
            <a:endParaRPr lang="en-US" sz="2400" dirty="0"/>
          </a:p>
        </p:txBody>
      </p:sp>
      <p:sp>
        <p:nvSpPr>
          <p:cNvPr id="62" name="Rectangle 61">
            <a:extLst>
              <a:ext uri="{FF2B5EF4-FFF2-40B4-BE49-F238E27FC236}">
                <a16:creationId xmlns:a16="http://schemas.microsoft.com/office/drawing/2014/main" id="{4C0073D5-6236-41A6-B114-FF63197CFEC4}"/>
              </a:ext>
            </a:extLst>
          </p:cNvPr>
          <p:cNvSpPr/>
          <p:nvPr/>
        </p:nvSpPr>
        <p:spPr>
          <a:xfrm>
            <a:off x="13849011" y="33483636"/>
            <a:ext cx="13834872" cy="584775"/>
          </a:xfrm>
          <a:prstGeom prst="rect">
            <a:avLst/>
          </a:prstGeom>
          <a:solidFill>
            <a:srgbClr val="1B3162"/>
          </a:solidFill>
          <a:ln>
            <a:solidFill>
              <a:srgbClr val="1B3162"/>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CALCULATIONS ON EOSIN Y</a:t>
            </a:r>
          </a:p>
        </p:txBody>
      </p:sp>
      <p:sp>
        <p:nvSpPr>
          <p:cNvPr id="63" name="Rectangle 62">
            <a:extLst>
              <a:ext uri="{FF2B5EF4-FFF2-40B4-BE49-F238E27FC236}">
                <a16:creationId xmlns:a16="http://schemas.microsoft.com/office/drawing/2014/main" id="{373DD09D-FE54-4403-93D5-9DE5AAF2A1A3}"/>
              </a:ext>
            </a:extLst>
          </p:cNvPr>
          <p:cNvSpPr/>
          <p:nvPr/>
        </p:nvSpPr>
        <p:spPr>
          <a:xfrm>
            <a:off x="13800146" y="34351075"/>
            <a:ext cx="13944655" cy="1815882"/>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Although our results for model compounds </a:t>
            </a:r>
            <a:r>
              <a:rPr lang="en-US" sz="2800" b="1" dirty="0">
                <a:solidFill>
                  <a:prstClr val="black"/>
                </a:solidFill>
                <a:latin typeface="Arial" panose="020B0604020202020204" pitchFamily="34" charset="0"/>
                <a:cs typeface="Arial" panose="020B0604020202020204" pitchFamily="34" charset="0"/>
              </a:rPr>
              <a:t>1</a:t>
            </a:r>
            <a:r>
              <a:rPr lang="en-US" sz="2800" dirty="0">
                <a:solidFill>
                  <a:prstClr val="black"/>
                </a:solidFill>
                <a:latin typeface="Arial" panose="020B0604020202020204" pitchFamily="34" charset="0"/>
                <a:cs typeface="Arial" panose="020B0604020202020204" pitchFamily="34" charset="0"/>
              </a:rPr>
              <a:t> – </a:t>
            </a:r>
            <a:r>
              <a:rPr lang="en-US" sz="2800" b="1" dirty="0">
                <a:solidFill>
                  <a:prstClr val="black"/>
                </a:solidFill>
                <a:latin typeface="Arial" panose="020B0604020202020204" pitchFamily="34" charset="0"/>
                <a:cs typeface="Arial" panose="020B0604020202020204" pitchFamily="34" charset="0"/>
              </a:rPr>
              <a:t>3 </a:t>
            </a:r>
            <a:r>
              <a:rPr lang="en-US" sz="2800" dirty="0">
                <a:solidFill>
                  <a:prstClr val="black"/>
                </a:solidFill>
                <a:latin typeface="Arial" panose="020B0604020202020204" pitchFamily="34" charset="0"/>
                <a:cs typeface="Arial" panose="020B0604020202020204" pitchFamily="34" charset="0"/>
              </a:rPr>
              <a:t>indicate that the most accurate method of calculation is PBE/cc-</a:t>
            </a:r>
            <a:r>
              <a:rPr lang="en-US" sz="2800" dirty="0" err="1">
                <a:solidFill>
                  <a:prstClr val="black"/>
                </a:solidFill>
                <a:latin typeface="Arial" panose="020B0604020202020204" pitchFamily="34" charset="0"/>
                <a:cs typeface="Arial" panose="020B0604020202020204" pitchFamily="34" charset="0"/>
              </a:rPr>
              <a:t>pVTZ</a:t>
            </a:r>
            <a:r>
              <a:rPr lang="en-US" sz="2800" dirty="0">
                <a:solidFill>
                  <a:prstClr val="black"/>
                </a:solidFill>
                <a:latin typeface="Arial" panose="020B0604020202020204" pitchFamily="34" charset="0"/>
                <a:cs typeface="Arial" panose="020B0604020202020204" pitchFamily="34" charset="0"/>
              </a:rPr>
              <a:t>, this method proved prohibitively slow when applied to eosin Y and its derivatives. For this compounds we could only afford the 6-31G(d) basis set that yielded and error of 4.6% for acrolein in the gas phase.</a:t>
            </a:r>
            <a:endParaRPr lang="en-US" sz="2800" b="1" dirty="0">
              <a:solidFill>
                <a:prstClr val="black"/>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D9948D26-9B37-44D2-820F-A584F933F1A3}"/>
              </a:ext>
            </a:extLst>
          </p:cNvPr>
          <p:cNvSpPr/>
          <p:nvPr/>
        </p:nvSpPr>
        <p:spPr>
          <a:xfrm>
            <a:off x="27755839" y="3885518"/>
            <a:ext cx="22536161" cy="584775"/>
          </a:xfrm>
          <a:prstGeom prst="rect">
            <a:avLst/>
          </a:prstGeom>
          <a:solidFill>
            <a:srgbClr val="1B3162"/>
          </a:solidFill>
          <a:ln>
            <a:solidFill>
              <a:srgbClr val="1B3162"/>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ON THE COLOUR OF EOSIN Y</a:t>
            </a:r>
          </a:p>
        </p:txBody>
      </p:sp>
      <p:sp>
        <p:nvSpPr>
          <p:cNvPr id="65" name="Rectangle 64">
            <a:extLst>
              <a:ext uri="{FF2B5EF4-FFF2-40B4-BE49-F238E27FC236}">
                <a16:creationId xmlns:a16="http://schemas.microsoft.com/office/drawing/2014/main" id="{C6193CE6-DEC3-4D12-BA6D-6522409A8407}"/>
              </a:ext>
            </a:extLst>
          </p:cNvPr>
          <p:cNvSpPr/>
          <p:nvPr/>
        </p:nvSpPr>
        <p:spPr>
          <a:xfrm>
            <a:off x="27755839" y="10501061"/>
            <a:ext cx="22536161" cy="584775"/>
          </a:xfrm>
          <a:prstGeom prst="rect">
            <a:avLst/>
          </a:prstGeom>
          <a:solidFill>
            <a:srgbClr val="1B3162"/>
          </a:solidFill>
          <a:ln>
            <a:solidFill>
              <a:srgbClr val="1B3162"/>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ON THE COLOUR OF TETRACHLORO-EOSIN Y</a:t>
            </a:r>
          </a:p>
        </p:txBody>
      </p:sp>
      <p:sp>
        <p:nvSpPr>
          <p:cNvPr id="66" name="Rectangle 65">
            <a:extLst>
              <a:ext uri="{FF2B5EF4-FFF2-40B4-BE49-F238E27FC236}">
                <a16:creationId xmlns:a16="http://schemas.microsoft.com/office/drawing/2014/main" id="{C1EF8E90-B3BD-4E7B-AEE4-A55866E2F11B}"/>
              </a:ext>
            </a:extLst>
          </p:cNvPr>
          <p:cNvSpPr/>
          <p:nvPr/>
        </p:nvSpPr>
        <p:spPr>
          <a:xfrm>
            <a:off x="27755839" y="16472364"/>
            <a:ext cx="22536161" cy="584775"/>
          </a:xfrm>
          <a:prstGeom prst="rect">
            <a:avLst/>
          </a:prstGeom>
          <a:solidFill>
            <a:srgbClr val="1B3162"/>
          </a:solidFill>
          <a:ln>
            <a:solidFill>
              <a:srgbClr val="1B3162"/>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ON THE COLOUR OF TETRATRICHLOROMETHYL-EOSIN Y</a:t>
            </a:r>
          </a:p>
        </p:txBody>
      </p:sp>
      <p:sp>
        <p:nvSpPr>
          <p:cNvPr id="67" name="Rectangle 66">
            <a:extLst>
              <a:ext uri="{FF2B5EF4-FFF2-40B4-BE49-F238E27FC236}">
                <a16:creationId xmlns:a16="http://schemas.microsoft.com/office/drawing/2014/main" id="{6A47FDBC-DF87-4225-A58D-7AAC73DAE9BB}"/>
              </a:ext>
            </a:extLst>
          </p:cNvPr>
          <p:cNvSpPr/>
          <p:nvPr/>
        </p:nvSpPr>
        <p:spPr>
          <a:xfrm>
            <a:off x="27755839" y="22942008"/>
            <a:ext cx="22536161" cy="584775"/>
          </a:xfrm>
          <a:prstGeom prst="rect">
            <a:avLst/>
          </a:prstGeom>
          <a:solidFill>
            <a:srgbClr val="1B3162"/>
          </a:solidFill>
          <a:ln>
            <a:solidFill>
              <a:srgbClr val="1B3162"/>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ON THE COLOUR OF NITRO-EOSIN Y</a:t>
            </a:r>
          </a:p>
        </p:txBody>
      </p:sp>
      <p:sp>
        <p:nvSpPr>
          <p:cNvPr id="68" name="Rectangle 67">
            <a:extLst>
              <a:ext uri="{FF2B5EF4-FFF2-40B4-BE49-F238E27FC236}">
                <a16:creationId xmlns:a16="http://schemas.microsoft.com/office/drawing/2014/main" id="{401F2757-578B-49BE-ADBC-45AF1ED67CEB}"/>
              </a:ext>
            </a:extLst>
          </p:cNvPr>
          <p:cNvSpPr/>
          <p:nvPr/>
        </p:nvSpPr>
        <p:spPr>
          <a:xfrm>
            <a:off x="27755839" y="28940169"/>
            <a:ext cx="22536161" cy="584775"/>
          </a:xfrm>
          <a:prstGeom prst="rect">
            <a:avLst/>
          </a:prstGeom>
          <a:solidFill>
            <a:srgbClr val="1B3162"/>
          </a:solidFill>
          <a:ln>
            <a:solidFill>
              <a:srgbClr val="1B3162"/>
            </a:solidFill>
          </a:ln>
        </p:spPr>
        <p:txBody>
          <a:bodyPr wrap="square">
            <a:spAutoFit/>
          </a:bodyPr>
          <a:lstStyle/>
          <a:p>
            <a:pPr lvl="0" algn="ctr"/>
            <a:r>
              <a:rPr lang="en-US" sz="3200" b="1" dirty="0">
                <a:solidFill>
                  <a:schemeClr val="bg1"/>
                </a:solidFill>
                <a:latin typeface="Arial" panose="020B0604020202020204" pitchFamily="34" charset="0"/>
                <a:cs typeface="Arial" panose="020B0604020202020204" pitchFamily="34" charset="0"/>
              </a:rPr>
              <a:t>CONCLUSIONS</a:t>
            </a:r>
          </a:p>
        </p:txBody>
      </p:sp>
      <p:sp>
        <p:nvSpPr>
          <p:cNvPr id="70" name="Rectangle 69">
            <a:extLst>
              <a:ext uri="{FF2B5EF4-FFF2-40B4-BE49-F238E27FC236}">
                <a16:creationId xmlns:a16="http://schemas.microsoft.com/office/drawing/2014/main" id="{BDCDE471-73F6-464A-A7C2-5CCC0F447486}"/>
              </a:ext>
            </a:extLst>
          </p:cNvPr>
          <p:cNvSpPr/>
          <p:nvPr/>
        </p:nvSpPr>
        <p:spPr>
          <a:xfrm>
            <a:off x="27755839" y="32014939"/>
            <a:ext cx="22536161" cy="584775"/>
          </a:xfrm>
          <a:prstGeom prst="rect">
            <a:avLst/>
          </a:prstGeom>
          <a:solidFill>
            <a:srgbClr val="1B3162"/>
          </a:solidFill>
          <a:ln>
            <a:solidFill>
              <a:srgbClr val="1B3162"/>
            </a:solidFill>
          </a:ln>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ACKNOWLEDGEMENTS</a:t>
            </a:r>
          </a:p>
        </p:txBody>
      </p:sp>
      <p:sp>
        <p:nvSpPr>
          <p:cNvPr id="41" name="Rectangle 40">
            <a:extLst>
              <a:ext uri="{FF2B5EF4-FFF2-40B4-BE49-F238E27FC236}">
                <a16:creationId xmlns:a16="http://schemas.microsoft.com/office/drawing/2014/main" id="{23BBB3A9-AD14-4310-BD2F-00C5487663E1}"/>
              </a:ext>
            </a:extLst>
          </p:cNvPr>
          <p:cNvSpPr/>
          <p:nvPr/>
        </p:nvSpPr>
        <p:spPr>
          <a:xfrm>
            <a:off x="27922680" y="32646394"/>
            <a:ext cx="22057593" cy="138499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Creative and Scholarly Endeavors (CASE) Program at Elmhurst University.</a:t>
            </a:r>
          </a:p>
          <a:p>
            <a:pPr algn="just"/>
            <a:r>
              <a:rPr lang="nb-NO" sz="2800" dirty="0">
                <a:latin typeface="Arial" panose="020B0604020202020204" pitchFamily="34" charset="0"/>
                <a:cs typeface="Arial" panose="020B0604020202020204" pitchFamily="34" charset="0"/>
              </a:rPr>
              <a:t>Dean Jensen, Ed.D., MBA, Assistant Professor </a:t>
            </a:r>
            <a:r>
              <a:rPr lang="en-US" sz="2800" dirty="0">
                <a:latin typeface="Arial" panose="020B0604020202020204" pitchFamily="34" charset="0"/>
                <a:cs typeface="Arial" panose="020B0604020202020204" pitchFamily="34" charset="0"/>
              </a:rPr>
              <a:t>Department of Computer Science and Information Systems, Elmhurst University.</a:t>
            </a:r>
          </a:p>
          <a:p>
            <a:pPr algn="just"/>
            <a:r>
              <a:rPr lang="en-US" sz="2800" dirty="0">
                <a:latin typeface="Arial" panose="020B0604020202020204" pitchFamily="34" charset="0"/>
                <a:cs typeface="Arial" panose="020B0604020202020204" pitchFamily="34" charset="0"/>
              </a:rPr>
              <a:t>James Fitzgerald, MBA, Director of Technology Support Services, Office of Information Services, Elmhurst University.</a:t>
            </a:r>
          </a:p>
        </p:txBody>
      </p:sp>
      <p:sp>
        <p:nvSpPr>
          <p:cNvPr id="74" name="Rectangle 73">
            <a:extLst>
              <a:ext uri="{FF2B5EF4-FFF2-40B4-BE49-F238E27FC236}">
                <a16:creationId xmlns:a16="http://schemas.microsoft.com/office/drawing/2014/main" id="{242017CE-7A46-43D0-8267-89E88F6E2D25}"/>
              </a:ext>
            </a:extLst>
          </p:cNvPr>
          <p:cNvSpPr/>
          <p:nvPr/>
        </p:nvSpPr>
        <p:spPr>
          <a:xfrm>
            <a:off x="20439321" y="15516174"/>
            <a:ext cx="641409" cy="515985"/>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nm</a:t>
            </a:r>
            <a:endParaRPr lang="en-US" sz="2400" b="1" dirty="0"/>
          </a:p>
        </p:txBody>
      </p:sp>
      <p:grpSp>
        <p:nvGrpSpPr>
          <p:cNvPr id="78" name="Group 77">
            <a:extLst>
              <a:ext uri="{FF2B5EF4-FFF2-40B4-BE49-F238E27FC236}">
                <a16:creationId xmlns:a16="http://schemas.microsoft.com/office/drawing/2014/main" id="{786F7F7B-D67C-4754-AF4C-C589A6201792}"/>
              </a:ext>
            </a:extLst>
          </p:cNvPr>
          <p:cNvGrpSpPr/>
          <p:nvPr/>
        </p:nvGrpSpPr>
        <p:grpSpPr>
          <a:xfrm>
            <a:off x="29706355" y="4518888"/>
            <a:ext cx="12197041" cy="5862205"/>
            <a:chOff x="29706355" y="4955310"/>
            <a:chExt cx="12197041" cy="5862205"/>
          </a:xfrm>
        </p:grpSpPr>
        <p:sp>
          <p:nvSpPr>
            <p:cNvPr id="69" name="Rectangle 68">
              <a:extLst>
                <a:ext uri="{FF2B5EF4-FFF2-40B4-BE49-F238E27FC236}">
                  <a16:creationId xmlns:a16="http://schemas.microsoft.com/office/drawing/2014/main" id="{97A38B92-50C9-485F-B92D-D4E6C0B95BAF}"/>
                </a:ext>
              </a:extLst>
            </p:cNvPr>
            <p:cNvSpPr/>
            <p:nvPr/>
          </p:nvSpPr>
          <p:spPr>
            <a:xfrm>
              <a:off x="32627791" y="10355850"/>
              <a:ext cx="6354169" cy="461665"/>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4: </a:t>
              </a:r>
              <a:r>
                <a:rPr lang="en-US" sz="2400" dirty="0">
                  <a:latin typeface="Arial" panose="020B0604020202020204" pitchFamily="34" charset="0"/>
                  <a:cs typeface="Arial" panose="020B0604020202020204" pitchFamily="34" charset="0"/>
                </a:rPr>
                <a:t>Two possible structures for eosin Y.</a:t>
              </a:r>
              <a:endParaRPr lang="en-US" sz="2400" dirty="0"/>
            </a:p>
          </p:txBody>
        </p:sp>
        <p:grpSp>
          <p:nvGrpSpPr>
            <p:cNvPr id="38" name="Group 37">
              <a:extLst>
                <a:ext uri="{FF2B5EF4-FFF2-40B4-BE49-F238E27FC236}">
                  <a16:creationId xmlns:a16="http://schemas.microsoft.com/office/drawing/2014/main" id="{F16DB21D-C2C4-4374-BCC3-EFE4F27782BC}"/>
                </a:ext>
              </a:extLst>
            </p:cNvPr>
            <p:cNvGrpSpPr/>
            <p:nvPr/>
          </p:nvGrpSpPr>
          <p:grpSpPr>
            <a:xfrm>
              <a:off x="29706355" y="4955310"/>
              <a:ext cx="12197041" cy="5329141"/>
              <a:chOff x="30454500" y="4955310"/>
              <a:chExt cx="12197041" cy="5329141"/>
            </a:xfrm>
          </p:grpSpPr>
          <p:sp>
            <p:nvSpPr>
              <p:cNvPr id="71" name="Rectangle 70">
                <a:extLst>
                  <a:ext uri="{FF2B5EF4-FFF2-40B4-BE49-F238E27FC236}">
                    <a16:creationId xmlns:a16="http://schemas.microsoft.com/office/drawing/2014/main" id="{87266D1F-D1D1-401B-802B-A253D33B5969}"/>
                  </a:ext>
                </a:extLst>
              </p:cNvPr>
              <p:cNvSpPr/>
              <p:nvPr/>
            </p:nvSpPr>
            <p:spPr>
              <a:xfrm>
                <a:off x="32785348" y="9699676"/>
                <a:ext cx="639919" cy="584775"/>
              </a:xfrm>
              <a:prstGeom prst="rect">
                <a:avLst/>
              </a:prstGeom>
            </p:spPr>
            <p:txBody>
              <a:bodyPr wrap="none">
                <a:spAutoFit/>
              </a:bodyPr>
              <a:lstStyle/>
              <a:p>
                <a:r>
                  <a:rPr lang="en-US" sz="3200" b="1" dirty="0">
                    <a:solidFill>
                      <a:prstClr val="black"/>
                    </a:solidFill>
                    <a:latin typeface="Arial" panose="020B0604020202020204" pitchFamily="34" charset="0"/>
                    <a:cs typeface="Arial" panose="020B0604020202020204" pitchFamily="34" charset="0"/>
                  </a:rPr>
                  <a:t>4a</a:t>
                </a:r>
                <a:endParaRPr lang="en-US" dirty="0"/>
              </a:p>
            </p:txBody>
          </p:sp>
          <p:sp>
            <p:nvSpPr>
              <p:cNvPr id="72" name="Rectangle 71">
                <a:extLst>
                  <a:ext uri="{FF2B5EF4-FFF2-40B4-BE49-F238E27FC236}">
                    <a16:creationId xmlns:a16="http://schemas.microsoft.com/office/drawing/2014/main" id="{4D8115AF-20B1-45BD-B836-B835C41CE8B9}"/>
                  </a:ext>
                </a:extLst>
              </p:cNvPr>
              <p:cNvSpPr/>
              <p:nvPr/>
            </p:nvSpPr>
            <p:spPr>
              <a:xfrm>
                <a:off x="39588874" y="9699676"/>
                <a:ext cx="662361" cy="584775"/>
              </a:xfrm>
              <a:prstGeom prst="rect">
                <a:avLst/>
              </a:prstGeom>
            </p:spPr>
            <p:txBody>
              <a:bodyPr wrap="none">
                <a:spAutoFit/>
              </a:bodyPr>
              <a:lstStyle/>
              <a:p>
                <a:r>
                  <a:rPr lang="en-US" sz="3200" b="1" dirty="0">
                    <a:solidFill>
                      <a:prstClr val="black"/>
                    </a:solidFill>
                    <a:latin typeface="Arial" panose="020B0604020202020204" pitchFamily="34" charset="0"/>
                    <a:cs typeface="Arial" panose="020B0604020202020204" pitchFamily="34" charset="0"/>
                  </a:rPr>
                  <a:t>4b</a:t>
                </a:r>
                <a:endParaRPr lang="en-US" dirty="0"/>
              </a:p>
            </p:txBody>
          </p:sp>
          <p:pic>
            <p:nvPicPr>
              <p:cNvPr id="21" name="Graphic 20">
                <a:extLst>
                  <a:ext uri="{FF2B5EF4-FFF2-40B4-BE49-F238E27FC236}">
                    <a16:creationId xmlns:a16="http://schemas.microsoft.com/office/drawing/2014/main" id="{0C778952-FBC6-4FA6-B5F7-26738679208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454500" y="4955310"/>
                <a:ext cx="5301615" cy="4444365"/>
              </a:xfrm>
              <a:prstGeom prst="rect">
                <a:avLst/>
              </a:prstGeom>
            </p:spPr>
          </p:pic>
          <p:pic>
            <p:nvPicPr>
              <p:cNvPr id="27" name="Graphic 26">
                <a:extLst>
                  <a:ext uri="{FF2B5EF4-FFF2-40B4-BE49-F238E27FC236}">
                    <a16:creationId xmlns:a16="http://schemas.microsoft.com/office/drawing/2014/main" id="{2560C5C0-FC50-4A36-881A-EC38FF222F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7188568" y="5195563"/>
                <a:ext cx="5462973" cy="4204112"/>
              </a:xfrm>
              <a:prstGeom prst="rect">
                <a:avLst/>
              </a:prstGeom>
            </p:spPr>
          </p:pic>
        </p:grpSp>
      </p:grpSp>
      <p:sp>
        <p:nvSpPr>
          <p:cNvPr id="75" name="Rectangle 74">
            <a:extLst>
              <a:ext uri="{FF2B5EF4-FFF2-40B4-BE49-F238E27FC236}">
                <a16:creationId xmlns:a16="http://schemas.microsoft.com/office/drawing/2014/main" id="{C4C8CA29-C34B-4EB2-96AC-59518D80ED11}"/>
              </a:ext>
            </a:extLst>
          </p:cNvPr>
          <p:cNvSpPr/>
          <p:nvPr/>
        </p:nvSpPr>
        <p:spPr>
          <a:xfrm>
            <a:off x="29066247" y="22353690"/>
            <a:ext cx="12434510" cy="412418"/>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6: </a:t>
            </a:r>
            <a:r>
              <a:rPr lang="en-US" sz="2400" dirty="0">
                <a:latin typeface="Arial" panose="020B0604020202020204" pitchFamily="34" charset="0"/>
                <a:cs typeface="Arial" panose="020B0604020202020204" pitchFamily="34" charset="0"/>
              </a:rPr>
              <a:t>Structure of the </a:t>
            </a:r>
            <a:r>
              <a:rPr lang="en-US" sz="2400" dirty="0" err="1">
                <a:latin typeface="Arial" panose="020B0604020202020204" pitchFamily="34" charset="0"/>
                <a:cs typeface="Arial" panose="020B0604020202020204" pitchFamily="34" charset="0"/>
              </a:rPr>
              <a:t>tetratrichloromethylated</a:t>
            </a:r>
            <a:r>
              <a:rPr lang="en-US" sz="2400" dirty="0">
                <a:latin typeface="Arial" panose="020B0604020202020204" pitchFamily="34" charset="0"/>
                <a:cs typeface="Arial" panose="020B0604020202020204" pitchFamily="34" charset="0"/>
              </a:rPr>
              <a:t> variant of eosin Y and its PBE/6-31G(d)</a:t>
            </a:r>
            <a:endParaRPr lang="en-US" sz="2400" dirty="0"/>
          </a:p>
          <a:p>
            <a:pPr algn="just"/>
            <a:endParaRPr lang="en-US" sz="2400" dirty="0"/>
          </a:p>
        </p:txBody>
      </p:sp>
      <p:pic>
        <p:nvPicPr>
          <p:cNvPr id="90" name="Picture 89">
            <a:extLst>
              <a:ext uri="{FF2B5EF4-FFF2-40B4-BE49-F238E27FC236}">
                <a16:creationId xmlns:a16="http://schemas.microsoft.com/office/drawing/2014/main" id="{3D41B937-8F78-4D35-846C-6C5ED33797A3}"/>
              </a:ext>
            </a:extLst>
          </p:cNvPr>
          <p:cNvPicPr>
            <a:picLocks noChangeAspect="1"/>
          </p:cNvPicPr>
          <p:nvPr/>
        </p:nvPicPr>
        <p:blipFill rotWithShape="1">
          <a:blip r:embed="rId21"/>
          <a:srcRect l="11746" t="27754" r="10499" b="4589"/>
          <a:stretch/>
        </p:blipFill>
        <p:spPr>
          <a:xfrm>
            <a:off x="15658568" y="28033218"/>
            <a:ext cx="10164339" cy="4489704"/>
          </a:xfrm>
          <a:prstGeom prst="rect">
            <a:avLst/>
          </a:prstGeom>
        </p:spPr>
      </p:pic>
      <p:sp>
        <p:nvSpPr>
          <p:cNvPr id="18" name="Rectangle 17">
            <a:extLst>
              <a:ext uri="{FF2B5EF4-FFF2-40B4-BE49-F238E27FC236}">
                <a16:creationId xmlns:a16="http://schemas.microsoft.com/office/drawing/2014/main" id="{EC0F0861-B13C-4BEC-925B-23BA51302FD0}"/>
              </a:ext>
            </a:extLst>
          </p:cNvPr>
          <p:cNvSpPr/>
          <p:nvPr/>
        </p:nvSpPr>
        <p:spPr>
          <a:xfrm>
            <a:off x="43193070" y="11857719"/>
            <a:ext cx="6208803" cy="3539430"/>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Our calculations for an eosin Y molecule in which all bromine atoms are substituted by chlorine atoms predict that this compound will absorb purple (400 - 429 nm), green (534 nm) and slightly dark red (675 nm) light so it would be </a:t>
            </a:r>
            <a:r>
              <a:rPr lang="en-US" sz="2800" b="1" dirty="0">
                <a:solidFill>
                  <a:srgbClr val="FF9933"/>
                </a:solidFill>
                <a:latin typeface="Arial" panose="020B0604020202020204" pitchFamily="34" charset="0"/>
                <a:cs typeface="Arial" panose="020B0604020202020204" pitchFamily="34" charset="0"/>
              </a:rPr>
              <a:t>orange-yellow</a:t>
            </a:r>
            <a:r>
              <a:rPr lang="en-US" sz="2800" dirty="0">
                <a:solidFill>
                  <a:prstClr val="black"/>
                </a:solidFill>
                <a:latin typeface="Arial" panose="020B0604020202020204" pitchFamily="34" charset="0"/>
                <a:cs typeface="Arial" panose="020B0604020202020204" pitchFamily="34" charset="0"/>
              </a:rPr>
              <a:t>  in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1D527DE7-BC99-40C8-B003-6471E3F44D2F}"/>
              </a:ext>
            </a:extLst>
          </p:cNvPr>
          <p:cNvSpPr/>
          <p:nvPr/>
        </p:nvSpPr>
        <p:spPr>
          <a:xfrm>
            <a:off x="43209310" y="18127971"/>
            <a:ext cx="6214477" cy="3108543"/>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Our calculations for an eosin Y molecule in which all bromine atoms are substituted by </a:t>
            </a:r>
            <a:r>
              <a:rPr lang="en-US" sz="2800" dirty="0" err="1">
                <a:solidFill>
                  <a:prstClr val="black"/>
                </a:solidFill>
                <a:latin typeface="Arial" panose="020B0604020202020204" pitchFamily="34" charset="0"/>
                <a:cs typeface="Arial" panose="020B0604020202020204" pitchFamily="34" charset="0"/>
              </a:rPr>
              <a:t>tetrachloromethyl</a:t>
            </a:r>
            <a:r>
              <a:rPr lang="en-US" sz="2800" dirty="0">
                <a:solidFill>
                  <a:prstClr val="black"/>
                </a:solidFill>
                <a:latin typeface="Arial" panose="020B0604020202020204" pitchFamily="34" charset="0"/>
                <a:cs typeface="Arial" panose="020B0604020202020204" pitchFamily="34" charset="0"/>
              </a:rPr>
              <a:t> groups predict that this compound will absorb purple (416 - 450 nm), and blue (463 - 487 nm) light so it would be </a:t>
            </a:r>
            <a:r>
              <a:rPr lang="en-US" sz="2800" b="1" dirty="0">
                <a:solidFill>
                  <a:srgbClr val="FF0000"/>
                </a:solidFill>
                <a:latin typeface="Arial" panose="020B0604020202020204" pitchFamily="34" charset="0"/>
                <a:cs typeface="Arial" panose="020B0604020202020204" pitchFamily="34" charset="0"/>
              </a:rPr>
              <a:t>reddish</a:t>
            </a:r>
            <a:r>
              <a:rPr lang="en-US" sz="2800" dirty="0">
                <a:solidFill>
                  <a:prstClr val="black"/>
                </a:solidFill>
                <a:latin typeface="Arial" panose="020B0604020202020204" pitchFamily="34" charset="0"/>
                <a:cs typeface="Arial" panose="020B0604020202020204" pitchFamily="34" charset="0"/>
              </a:rPr>
              <a:t> in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a:t>
            </a:r>
          </a:p>
        </p:txBody>
      </p:sp>
      <p:grpSp>
        <p:nvGrpSpPr>
          <p:cNvPr id="93" name="Group 92">
            <a:extLst>
              <a:ext uri="{FF2B5EF4-FFF2-40B4-BE49-F238E27FC236}">
                <a16:creationId xmlns:a16="http://schemas.microsoft.com/office/drawing/2014/main" id="{94E77B0E-87EE-40E0-A610-2BE74A0980C4}"/>
              </a:ext>
            </a:extLst>
          </p:cNvPr>
          <p:cNvGrpSpPr/>
          <p:nvPr/>
        </p:nvGrpSpPr>
        <p:grpSpPr>
          <a:xfrm>
            <a:off x="27973702" y="17063062"/>
            <a:ext cx="14619601" cy="5136062"/>
            <a:chOff x="27973702" y="17063062"/>
            <a:chExt cx="14619601" cy="5136062"/>
          </a:xfrm>
        </p:grpSpPr>
        <p:grpSp>
          <p:nvGrpSpPr>
            <p:cNvPr id="92" name="Group 91">
              <a:extLst>
                <a:ext uri="{FF2B5EF4-FFF2-40B4-BE49-F238E27FC236}">
                  <a16:creationId xmlns:a16="http://schemas.microsoft.com/office/drawing/2014/main" id="{C20F29AF-948F-41E9-90AA-6292CB95CB5C}"/>
                </a:ext>
              </a:extLst>
            </p:cNvPr>
            <p:cNvGrpSpPr/>
            <p:nvPr/>
          </p:nvGrpSpPr>
          <p:grpSpPr>
            <a:xfrm>
              <a:off x="27973702" y="17063062"/>
              <a:ext cx="14619601" cy="5029200"/>
              <a:chOff x="27973702" y="17063062"/>
              <a:chExt cx="14619601" cy="5029200"/>
            </a:xfrm>
          </p:grpSpPr>
          <p:pic>
            <p:nvPicPr>
              <p:cNvPr id="10" name="Graphic 9">
                <a:extLst>
                  <a:ext uri="{FF2B5EF4-FFF2-40B4-BE49-F238E27FC236}">
                    <a16:creationId xmlns:a16="http://schemas.microsoft.com/office/drawing/2014/main" id="{127F2897-7FC1-4B43-ACD2-472C665CA2B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973702" y="17090181"/>
                <a:ext cx="5969655" cy="4774308"/>
              </a:xfrm>
              <a:prstGeom prst="rect">
                <a:avLst/>
              </a:prstGeom>
            </p:spPr>
          </p:pic>
          <p:pic>
            <p:nvPicPr>
              <p:cNvPr id="23" name="Picture 22">
                <a:extLst>
                  <a:ext uri="{FF2B5EF4-FFF2-40B4-BE49-F238E27FC236}">
                    <a16:creationId xmlns:a16="http://schemas.microsoft.com/office/drawing/2014/main" id="{447061D7-A90F-4944-AF41-A75CE9B6B0EE}"/>
                  </a:ext>
                </a:extLst>
              </p:cNvPr>
              <p:cNvPicPr>
                <a:picLocks noChangeAspect="1"/>
              </p:cNvPicPr>
              <p:nvPr/>
            </p:nvPicPr>
            <p:blipFill>
              <a:blip r:embed="rId24"/>
              <a:stretch>
                <a:fillRect/>
              </a:stretch>
            </p:blipFill>
            <p:spPr>
              <a:xfrm>
                <a:off x="34887922" y="17063062"/>
                <a:ext cx="7705381" cy="5029200"/>
              </a:xfrm>
              <a:prstGeom prst="rect">
                <a:avLst/>
              </a:prstGeom>
            </p:spPr>
          </p:pic>
        </p:grpSp>
        <p:sp>
          <p:nvSpPr>
            <p:cNvPr id="88" name="Rectangle 87">
              <a:extLst>
                <a:ext uri="{FF2B5EF4-FFF2-40B4-BE49-F238E27FC236}">
                  <a16:creationId xmlns:a16="http://schemas.microsoft.com/office/drawing/2014/main" id="{38560893-6AF6-4C9E-A2A9-24D497229044}"/>
                </a:ext>
              </a:extLst>
            </p:cNvPr>
            <p:cNvSpPr/>
            <p:nvPr/>
          </p:nvSpPr>
          <p:spPr>
            <a:xfrm>
              <a:off x="30752384" y="21614349"/>
              <a:ext cx="412292" cy="584775"/>
            </a:xfrm>
            <a:prstGeom prst="rect">
              <a:avLst/>
            </a:prstGeom>
          </p:spPr>
          <p:txBody>
            <a:bodyPr wrap="none">
              <a:spAutoFit/>
            </a:bodyPr>
            <a:lstStyle/>
            <a:p>
              <a:r>
                <a:rPr lang="en-US" sz="3200" b="1" dirty="0">
                  <a:solidFill>
                    <a:prstClr val="black"/>
                  </a:solidFill>
                  <a:latin typeface="Arial" panose="020B0604020202020204" pitchFamily="34" charset="0"/>
                  <a:cs typeface="Arial" panose="020B0604020202020204" pitchFamily="34" charset="0"/>
                </a:rPr>
                <a:t>6</a:t>
              </a:r>
              <a:endParaRPr lang="en-US" dirty="0"/>
            </a:p>
          </p:txBody>
        </p:sp>
      </p:grpSp>
      <p:sp>
        <p:nvSpPr>
          <p:cNvPr id="25" name="Rectangle 24">
            <a:extLst>
              <a:ext uri="{FF2B5EF4-FFF2-40B4-BE49-F238E27FC236}">
                <a16:creationId xmlns:a16="http://schemas.microsoft.com/office/drawing/2014/main" id="{5629C0A3-542B-456C-8442-AB1D485F3E31}"/>
              </a:ext>
            </a:extLst>
          </p:cNvPr>
          <p:cNvSpPr/>
          <p:nvPr/>
        </p:nvSpPr>
        <p:spPr>
          <a:xfrm>
            <a:off x="27961259" y="29557832"/>
            <a:ext cx="22019011" cy="2246769"/>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This study used quantum mechanical calculations (DFT) to find an affordable method to study the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 properties of fountain pen dye molecules and some of their derivatives.</a:t>
            </a:r>
          </a:p>
          <a:p>
            <a:pPr lvl="0" algn="just"/>
            <a:r>
              <a:rPr lang="en-US" sz="2800" dirty="0">
                <a:solidFill>
                  <a:prstClr val="black"/>
                </a:solidFill>
                <a:latin typeface="Arial" panose="020B0604020202020204" pitchFamily="34" charset="0"/>
                <a:cs typeface="Arial" panose="020B0604020202020204" pitchFamily="34" charset="0"/>
              </a:rPr>
              <a:t>Our calculations indicate that substituting the bromine atoms in eosin Y with chlorine atoms alters its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 from orange to yellow – orange. Switching the bromine atom with CCl</a:t>
            </a:r>
            <a:r>
              <a:rPr lang="en-US" sz="2800" baseline="-25000" dirty="0">
                <a:solidFill>
                  <a:prstClr val="black"/>
                </a:solidFill>
                <a:latin typeface="Arial" panose="020B0604020202020204" pitchFamily="34" charset="0"/>
                <a:cs typeface="Arial" panose="020B0604020202020204" pitchFamily="34" charset="0"/>
              </a:rPr>
              <a:t>3</a:t>
            </a:r>
            <a:r>
              <a:rPr lang="en-US" sz="2800" dirty="0">
                <a:solidFill>
                  <a:prstClr val="black"/>
                </a:solidFill>
                <a:latin typeface="Arial" panose="020B0604020202020204" pitchFamily="34" charset="0"/>
                <a:cs typeface="Arial" panose="020B0604020202020204" pitchFamily="34" charset="0"/>
              </a:rPr>
              <a:t> moieties changes the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 to red.</a:t>
            </a:r>
          </a:p>
          <a:p>
            <a:pPr lvl="0" algn="just"/>
            <a:r>
              <a:rPr lang="en-US" sz="2800" dirty="0">
                <a:solidFill>
                  <a:prstClr val="black"/>
                </a:solidFill>
                <a:latin typeface="Arial" panose="020B0604020202020204" pitchFamily="34" charset="0"/>
                <a:cs typeface="Arial" panose="020B0604020202020204" pitchFamily="34" charset="0"/>
              </a:rPr>
              <a:t>Finally replacing the carbonyl group in eosin Y with a nitro group would make the compound dark reddish in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6B00B07C-D6E7-4635-9049-0C7AA82E5A7A}"/>
              </a:ext>
            </a:extLst>
          </p:cNvPr>
          <p:cNvSpPr/>
          <p:nvPr/>
        </p:nvSpPr>
        <p:spPr>
          <a:xfrm>
            <a:off x="43315497" y="24633362"/>
            <a:ext cx="6214477" cy="3108543"/>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Our calculations for an eosin Y molecule in which all bromine atoms are substituted by </a:t>
            </a:r>
            <a:r>
              <a:rPr lang="en-US" sz="2800" dirty="0" err="1">
                <a:solidFill>
                  <a:prstClr val="black"/>
                </a:solidFill>
                <a:latin typeface="Arial" panose="020B0604020202020204" pitchFamily="34" charset="0"/>
                <a:cs typeface="Arial" panose="020B0604020202020204" pitchFamily="34" charset="0"/>
              </a:rPr>
              <a:t>tetrachloromethyl</a:t>
            </a:r>
            <a:r>
              <a:rPr lang="en-US" sz="2800" dirty="0">
                <a:solidFill>
                  <a:prstClr val="black"/>
                </a:solidFill>
                <a:latin typeface="Arial" panose="020B0604020202020204" pitchFamily="34" charset="0"/>
                <a:cs typeface="Arial" panose="020B0604020202020204" pitchFamily="34" charset="0"/>
              </a:rPr>
              <a:t> groups predict that this compound will absorb purple (416 - 450 nm), and blue (463 - 487 nm) light so it would be also </a:t>
            </a:r>
            <a:r>
              <a:rPr lang="en-US" sz="2800" b="1" dirty="0">
                <a:solidFill>
                  <a:srgbClr val="C00000"/>
                </a:solidFill>
                <a:latin typeface="Arial" panose="020B0604020202020204" pitchFamily="34" charset="0"/>
                <a:cs typeface="Arial" panose="020B0604020202020204" pitchFamily="34" charset="0"/>
              </a:rPr>
              <a:t>dark</a:t>
            </a:r>
            <a:r>
              <a:rPr lang="en-US" sz="2800" dirty="0">
                <a:solidFill>
                  <a:srgbClr val="C00000"/>
                </a:solidFill>
                <a:latin typeface="Arial" panose="020B0604020202020204" pitchFamily="34" charset="0"/>
                <a:cs typeface="Arial" panose="020B0604020202020204" pitchFamily="34" charset="0"/>
              </a:rPr>
              <a:t> </a:t>
            </a:r>
            <a:r>
              <a:rPr lang="en-US" sz="2800" b="1" dirty="0">
                <a:solidFill>
                  <a:srgbClr val="C00000"/>
                </a:solidFill>
                <a:latin typeface="Arial" panose="020B0604020202020204" pitchFamily="34" charset="0"/>
                <a:cs typeface="Arial" panose="020B0604020202020204" pitchFamily="34" charset="0"/>
              </a:rPr>
              <a:t>reddish</a:t>
            </a:r>
            <a:r>
              <a:rPr lang="en-US" sz="2800" dirty="0">
                <a:solidFill>
                  <a:prstClr val="black"/>
                </a:solidFill>
                <a:latin typeface="Arial" panose="020B0604020202020204" pitchFamily="34" charset="0"/>
                <a:cs typeface="Arial" panose="020B0604020202020204" pitchFamily="34" charset="0"/>
              </a:rPr>
              <a:t> in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a:t>
            </a:r>
          </a:p>
        </p:txBody>
      </p:sp>
      <p:grpSp>
        <p:nvGrpSpPr>
          <p:cNvPr id="22" name="Group 21">
            <a:extLst>
              <a:ext uri="{FF2B5EF4-FFF2-40B4-BE49-F238E27FC236}">
                <a16:creationId xmlns:a16="http://schemas.microsoft.com/office/drawing/2014/main" id="{978DD482-6023-4EB7-A664-95C159F00FE0}"/>
              </a:ext>
            </a:extLst>
          </p:cNvPr>
          <p:cNvGrpSpPr/>
          <p:nvPr/>
        </p:nvGrpSpPr>
        <p:grpSpPr>
          <a:xfrm>
            <a:off x="28512302" y="23533133"/>
            <a:ext cx="14126177" cy="5029200"/>
            <a:chOff x="28467126" y="23529969"/>
            <a:chExt cx="14126177" cy="5029200"/>
          </a:xfrm>
        </p:grpSpPr>
        <p:grpSp>
          <p:nvGrpSpPr>
            <p:cNvPr id="17" name="Group 16">
              <a:extLst>
                <a:ext uri="{FF2B5EF4-FFF2-40B4-BE49-F238E27FC236}">
                  <a16:creationId xmlns:a16="http://schemas.microsoft.com/office/drawing/2014/main" id="{63FC91D6-387D-4AB9-B661-75AC50A4ADA8}"/>
                </a:ext>
              </a:extLst>
            </p:cNvPr>
            <p:cNvGrpSpPr/>
            <p:nvPr/>
          </p:nvGrpSpPr>
          <p:grpSpPr>
            <a:xfrm>
              <a:off x="28467126" y="23529969"/>
              <a:ext cx="14126177" cy="5029200"/>
              <a:chOff x="28467126" y="23529969"/>
              <a:chExt cx="14126177" cy="5029200"/>
            </a:xfrm>
          </p:grpSpPr>
          <p:pic>
            <p:nvPicPr>
              <p:cNvPr id="14" name="Picture 13">
                <a:extLst>
                  <a:ext uri="{FF2B5EF4-FFF2-40B4-BE49-F238E27FC236}">
                    <a16:creationId xmlns:a16="http://schemas.microsoft.com/office/drawing/2014/main" id="{17ACC62B-7DFF-45A6-BF22-1A5239D198F9}"/>
                  </a:ext>
                </a:extLst>
              </p:cNvPr>
              <p:cNvPicPr>
                <a:picLocks noChangeAspect="1"/>
              </p:cNvPicPr>
              <p:nvPr/>
            </p:nvPicPr>
            <p:blipFill>
              <a:blip r:embed="rId25"/>
              <a:stretch>
                <a:fillRect/>
              </a:stretch>
            </p:blipFill>
            <p:spPr>
              <a:xfrm>
                <a:off x="34887922" y="23529969"/>
                <a:ext cx="7705381" cy="5029200"/>
              </a:xfrm>
              <a:prstGeom prst="rect">
                <a:avLst/>
              </a:prstGeom>
            </p:spPr>
          </p:pic>
          <p:pic>
            <p:nvPicPr>
              <p:cNvPr id="85" name="Graphic 84">
                <a:extLst>
                  <a:ext uri="{FF2B5EF4-FFF2-40B4-BE49-F238E27FC236}">
                    <a16:creationId xmlns:a16="http://schemas.microsoft.com/office/drawing/2014/main" id="{B53EE947-7F62-44A7-8A48-4DBDAF881A7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8467126" y="23584468"/>
                <a:ext cx="4961299" cy="4159076"/>
              </a:xfrm>
              <a:prstGeom prst="rect">
                <a:avLst/>
              </a:prstGeom>
            </p:spPr>
          </p:pic>
        </p:grpSp>
        <p:sp>
          <p:nvSpPr>
            <p:cNvPr id="89" name="Rectangle 88">
              <a:extLst>
                <a:ext uri="{FF2B5EF4-FFF2-40B4-BE49-F238E27FC236}">
                  <a16:creationId xmlns:a16="http://schemas.microsoft.com/office/drawing/2014/main" id="{7DFE3202-8D73-47D0-B547-1AB8ADC140F8}"/>
                </a:ext>
              </a:extLst>
            </p:cNvPr>
            <p:cNvSpPr/>
            <p:nvPr/>
          </p:nvSpPr>
          <p:spPr>
            <a:xfrm>
              <a:off x="30741629" y="27801229"/>
              <a:ext cx="412292" cy="584775"/>
            </a:xfrm>
            <a:prstGeom prst="rect">
              <a:avLst/>
            </a:prstGeom>
          </p:spPr>
          <p:txBody>
            <a:bodyPr wrap="none">
              <a:spAutoFit/>
            </a:bodyPr>
            <a:lstStyle/>
            <a:p>
              <a:r>
                <a:rPr lang="en-US" sz="3200" b="1" dirty="0">
                  <a:solidFill>
                    <a:prstClr val="black"/>
                  </a:solidFill>
                  <a:latin typeface="Arial" panose="020B0604020202020204" pitchFamily="34" charset="0"/>
                  <a:cs typeface="Arial" panose="020B0604020202020204" pitchFamily="34" charset="0"/>
                </a:rPr>
                <a:t>7</a:t>
              </a:r>
              <a:endParaRPr lang="en-US" dirty="0"/>
            </a:p>
          </p:txBody>
        </p:sp>
      </p:grpSp>
      <p:sp>
        <p:nvSpPr>
          <p:cNvPr id="76" name="Rectangle 75">
            <a:extLst>
              <a:ext uri="{FF2B5EF4-FFF2-40B4-BE49-F238E27FC236}">
                <a16:creationId xmlns:a16="http://schemas.microsoft.com/office/drawing/2014/main" id="{EBE0FE24-2077-43B8-B1FF-948ABDBCB35C}"/>
              </a:ext>
            </a:extLst>
          </p:cNvPr>
          <p:cNvSpPr/>
          <p:nvPr/>
        </p:nvSpPr>
        <p:spPr>
          <a:xfrm>
            <a:off x="30650745" y="28419231"/>
            <a:ext cx="9849291" cy="830997"/>
          </a:xfrm>
          <a:prstGeom prst="rect">
            <a:avLst/>
          </a:prstGeom>
        </p:spPr>
        <p:txBody>
          <a:bodyPr wrap="square">
            <a:spAutoFit/>
          </a:bodyPr>
          <a:lstStyle/>
          <a:p>
            <a:pPr algn="just"/>
            <a:r>
              <a:rPr lang="en-US" sz="2400" b="1" dirty="0">
                <a:latin typeface="Arial" panose="020B0604020202020204" pitchFamily="34" charset="0"/>
                <a:cs typeface="Arial" panose="020B0604020202020204" pitchFamily="34" charset="0"/>
              </a:rPr>
              <a:t>Figure 7: </a:t>
            </a:r>
            <a:r>
              <a:rPr lang="en-US" sz="2400" dirty="0">
                <a:latin typeface="Arial" panose="020B0604020202020204" pitchFamily="34" charset="0"/>
                <a:cs typeface="Arial" panose="020B0604020202020204" pitchFamily="34" charset="0"/>
              </a:rPr>
              <a:t>Structure of the nitrated form of eosin Y and its PBE/6-31G(d)</a:t>
            </a:r>
            <a:endParaRPr lang="en-US" sz="2400" dirty="0"/>
          </a:p>
          <a:p>
            <a:pPr algn="just"/>
            <a:endParaRPr lang="en-US" sz="2400" dirty="0"/>
          </a:p>
        </p:txBody>
      </p:sp>
      <p:sp>
        <p:nvSpPr>
          <p:cNvPr id="32" name="Rectangle 31">
            <a:extLst>
              <a:ext uri="{FF2B5EF4-FFF2-40B4-BE49-F238E27FC236}">
                <a16:creationId xmlns:a16="http://schemas.microsoft.com/office/drawing/2014/main" id="{D10D8CF1-1968-4A6E-B589-770B088E9D2E}"/>
              </a:ext>
            </a:extLst>
          </p:cNvPr>
          <p:cNvSpPr/>
          <p:nvPr/>
        </p:nvSpPr>
        <p:spPr>
          <a:xfrm>
            <a:off x="43209310" y="4996681"/>
            <a:ext cx="6208803" cy="4832092"/>
          </a:xfrm>
          <a:prstGeom prst="rect">
            <a:avLst/>
          </a:prstGeom>
        </p:spPr>
        <p:txBody>
          <a:bodyPr wrap="square">
            <a:spAutoFit/>
          </a:bodyPr>
          <a:lstStyle/>
          <a:p>
            <a:pPr lvl="0" algn="just"/>
            <a:r>
              <a:rPr lang="en-US" sz="2800" dirty="0">
                <a:solidFill>
                  <a:prstClr val="black"/>
                </a:solidFill>
                <a:latin typeface="Arial" panose="020B0604020202020204" pitchFamily="34" charset="0"/>
                <a:cs typeface="Arial" panose="020B0604020202020204" pitchFamily="34" charset="0"/>
              </a:rPr>
              <a:t>Despite many efforts, our calculations for Eosin Y (structure </a:t>
            </a:r>
            <a:r>
              <a:rPr lang="en-US" sz="2800" b="1" dirty="0">
                <a:solidFill>
                  <a:prstClr val="black"/>
                </a:solidFill>
                <a:latin typeface="Arial" panose="020B0604020202020204" pitchFamily="34" charset="0"/>
                <a:cs typeface="Arial" panose="020B0604020202020204" pitchFamily="34" charset="0"/>
              </a:rPr>
              <a:t>4a</a:t>
            </a:r>
            <a:r>
              <a:rPr lang="en-US" sz="2800" dirty="0">
                <a:solidFill>
                  <a:prstClr val="black"/>
                </a:solidFill>
                <a:latin typeface="Arial" panose="020B0604020202020204" pitchFamily="34" charset="0"/>
                <a:cs typeface="Arial" panose="020B0604020202020204" pitchFamily="34" charset="0"/>
              </a:rPr>
              <a:t>) where not successful, all our attempts yielded a closed structure for eosin Y (structure </a:t>
            </a:r>
            <a:r>
              <a:rPr lang="en-US" sz="2800" b="1" dirty="0">
                <a:solidFill>
                  <a:prstClr val="black"/>
                </a:solidFill>
                <a:latin typeface="Arial" panose="020B0604020202020204" pitchFamily="34" charset="0"/>
                <a:cs typeface="Arial" panose="020B0604020202020204" pitchFamily="34" charset="0"/>
              </a:rPr>
              <a:t>4b</a:t>
            </a:r>
            <a:r>
              <a:rPr lang="en-US" sz="2800" dirty="0">
                <a:solidFill>
                  <a:prstClr val="black"/>
                </a:solidFill>
                <a:latin typeface="Arial" panose="020B0604020202020204" pitchFamily="34" charset="0"/>
                <a:cs typeface="Arial" panose="020B0604020202020204" pitchFamily="34" charset="0"/>
              </a:rPr>
              <a:t>) that was predicted to be </a:t>
            </a:r>
            <a:r>
              <a:rPr lang="en-US" sz="2800" dirty="0" err="1">
                <a:solidFill>
                  <a:prstClr val="black"/>
                </a:solidFill>
                <a:latin typeface="Arial" panose="020B0604020202020204" pitchFamily="34" charset="0"/>
                <a:cs typeface="Arial" panose="020B0604020202020204" pitchFamily="34" charset="0"/>
              </a:rPr>
              <a:t>colourless</a:t>
            </a:r>
            <a:r>
              <a:rPr lang="en-US" sz="2800" dirty="0">
                <a:solidFill>
                  <a:prstClr val="black"/>
                </a:solidFill>
                <a:latin typeface="Arial" panose="020B0604020202020204" pitchFamily="34" charset="0"/>
                <a:cs typeface="Arial" panose="020B0604020202020204" pitchFamily="34" charset="0"/>
              </a:rPr>
              <a:t>. This surprised us however it is not the first report dealing with this form of the molecule and its lack of </a:t>
            </a:r>
            <a:r>
              <a:rPr lang="en-US" sz="2800" dirty="0" err="1">
                <a:solidFill>
                  <a:prstClr val="black"/>
                </a:solidFill>
                <a:latin typeface="Arial" panose="020B0604020202020204" pitchFamily="34" charset="0"/>
                <a:cs typeface="Arial" panose="020B0604020202020204" pitchFamily="34" charset="0"/>
              </a:rPr>
              <a:t>colour</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Mchedlov-Petrosyan</a:t>
            </a:r>
            <a:r>
              <a:rPr lang="en-US" sz="2800" dirty="0">
                <a:solidFill>
                  <a:prstClr val="black"/>
                </a:solidFill>
                <a:latin typeface="Arial" panose="020B0604020202020204" pitchFamily="34" charset="0"/>
                <a:cs typeface="Arial" panose="020B0604020202020204" pitchFamily="34" charset="0"/>
              </a:rPr>
              <a:t>, N. O.; </a:t>
            </a:r>
            <a:r>
              <a:rPr lang="en-US" sz="2800" dirty="0" err="1">
                <a:solidFill>
                  <a:prstClr val="black"/>
                </a:solidFill>
                <a:latin typeface="Arial" panose="020B0604020202020204" pitchFamily="34" charset="0"/>
                <a:cs typeface="Arial" panose="020B0604020202020204" pitchFamily="34" charset="0"/>
              </a:rPr>
              <a:t>Kukhtik</a:t>
            </a:r>
            <a:r>
              <a:rPr lang="en-US" sz="2800" dirty="0">
                <a:solidFill>
                  <a:prstClr val="black"/>
                </a:solidFill>
                <a:latin typeface="Arial" panose="020B0604020202020204" pitchFamily="34" charset="0"/>
                <a:cs typeface="Arial" panose="020B0604020202020204" pitchFamily="34" charset="0"/>
              </a:rPr>
              <a:t>, V. I.; </a:t>
            </a:r>
            <a:r>
              <a:rPr lang="en-US" sz="2800" dirty="0" err="1">
                <a:solidFill>
                  <a:prstClr val="black"/>
                </a:solidFill>
                <a:latin typeface="Arial" panose="020B0604020202020204" pitchFamily="34" charset="0"/>
                <a:cs typeface="Arial" panose="020B0604020202020204" pitchFamily="34" charset="0"/>
              </a:rPr>
              <a:t>Egorova</a:t>
            </a:r>
            <a:r>
              <a:rPr lang="en-US" sz="2800" dirty="0">
                <a:solidFill>
                  <a:prstClr val="black"/>
                </a:solidFill>
                <a:latin typeface="Arial" panose="020B0604020202020204" pitchFamily="34" charset="0"/>
                <a:cs typeface="Arial" panose="020B0604020202020204" pitchFamily="34" charset="0"/>
              </a:rPr>
              <a:t>, S. I. </a:t>
            </a:r>
            <a:r>
              <a:rPr lang="en-US" sz="2800" i="1" dirty="0">
                <a:solidFill>
                  <a:prstClr val="black"/>
                </a:solidFill>
                <a:latin typeface="Arial" panose="020B0604020202020204" pitchFamily="34" charset="0"/>
                <a:cs typeface="Arial" panose="020B0604020202020204" pitchFamily="34" charset="0"/>
              </a:rPr>
              <a:t>Russ. J. Gen. Chem. </a:t>
            </a:r>
            <a:r>
              <a:rPr lang="en-US" sz="2800" b="1" dirty="0">
                <a:solidFill>
                  <a:prstClr val="black"/>
                </a:solidFill>
                <a:latin typeface="Arial" panose="020B0604020202020204" pitchFamily="34" charset="0"/>
                <a:cs typeface="Arial" panose="020B0604020202020204" pitchFamily="34" charset="0"/>
              </a:rPr>
              <a:t>2006</a:t>
            </a:r>
            <a:r>
              <a:rPr lang="en-US" sz="2800" dirty="0">
                <a:solidFill>
                  <a:prstClr val="black"/>
                </a:solidFill>
                <a:latin typeface="Arial" panose="020B0604020202020204" pitchFamily="34" charset="0"/>
                <a:cs typeface="Arial" panose="020B0604020202020204" pitchFamily="34" charset="0"/>
              </a:rPr>
              <a:t>, </a:t>
            </a:r>
            <a:r>
              <a:rPr lang="en-US" sz="2800" i="1" dirty="0">
                <a:solidFill>
                  <a:prstClr val="black"/>
                </a:solidFill>
                <a:latin typeface="Arial" panose="020B0604020202020204" pitchFamily="34" charset="0"/>
                <a:cs typeface="Arial" panose="020B0604020202020204" pitchFamily="34" charset="0"/>
              </a:rPr>
              <a:t>76</a:t>
            </a:r>
            <a:r>
              <a:rPr lang="en-US" sz="2800" dirty="0">
                <a:solidFill>
                  <a:prstClr val="black"/>
                </a:solidFill>
                <a:latin typeface="Arial" panose="020B0604020202020204" pitchFamily="34" charset="0"/>
                <a:cs typeface="Arial" panose="020B0604020202020204" pitchFamily="34" charset="0"/>
              </a:rPr>
              <a:t>, 16017-1617.</a:t>
            </a:r>
            <a:endParaRPr lang="en-US" sz="2800" i="1" dirty="0">
              <a:solidFill>
                <a:prstClr val="black"/>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679359C1-B165-42FE-9A8B-BD3538131716}"/>
              </a:ext>
            </a:extLst>
          </p:cNvPr>
          <p:cNvSpPr/>
          <p:nvPr/>
        </p:nvSpPr>
        <p:spPr>
          <a:xfrm>
            <a:off x="27755839" y="34068411"/>
            <a:ext cx="22536161" cy="584775"/>
          </a:xfrm>
          <a:prstGeom prst="rect">
            <a:avLst/>
          </a:prstGeom>
          <a:solidFill>
            <a:srgbClr val="1B3162"/>
          </a:solidFill>
          <a:ln>
            <a:solidFill>
              <a:srgbClr val="1B3162"/>
            </a:solidFill>
          </a:ln>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REFERENCES</a:t>
            </a:r>
          </a:p>
        </p:txBody>
      </p:sp>
      <p:sp>
        <p:nvSpPr>
          <p:cNvPr id="42" name="Rectangle 41">
            <a:extLst>
              <a:ext uri="{FF2B5EF4-FFF2-40B4-BE49-F238E27FC236}">
                <a16:creationId xmlns:a16="http://schemas.microsoft.com/office/drawing/2014/main" id="{460D65CF-57C5-48FF-BCFD-57DA88628FFD}"/>
              </a:ext>
            </a:extLst>
          </p:cNvPr>
          <p:cNvSpPr/>
          <p:nvPr/>
        </p:nvSpPr>
        <p:spPr>
          <a:xfrm>
            <a:off x="27961259" y="34851421"/>
            <a:ext cx="22057593" cy="1477328"/>
          </a:xfrm>
          <a:prstGeom prst="rect">
            <a:avLst/>
          </a:prstGeom>
          <a:noFill/>
        </p:spPr>
        <p:txBody>
          <a:bodyPr wrap="square" rtlCol="0">
            <a:spAutoFit/>
          </a:bodyPr>
          <a:lstStyle/>
          <a:p>
            <a:pPr algn="just"/>
            <a:r>
              <a:rPr lang="en-US" dirty="0" err="1">
                <a:latin typeface="Arial" panose="020B0604020202020204" pitchFamily="34" charset="0"/>
                <a:cs typeface="Arial" panose="020B0604020202020204" pitchFamily="34" charset="0"/>
              </a:rPr>
              <a:t>Quartarolo</a:t>
            </a:r>
            <a:r>
              <a:rPr lang="en-US" dirty="0">
                <a:latin typeface="Arial" panose="020B0604020202020204" pitchFamily="34" charset="0"/>
                <a:cs typeface="Arial" panose="020B0604020202020204" pitchFamily="34" charset="0"/>
              </a:rPr>
              <a:t>, A., Russo, N. A Computational Study (TDDFT and RICC2) of the Electronic Spectra of </a:t>
            </a:r>
            <a:r>
              <a:rPr lang="en-US" dirty="0" err="1">
                <a:latin typeface="Arial" panose="020B0604020202020204" pitchFamily="34" charset="0"/>
                <a:cs typeface="Arial" panose="020B0604020202020204" pitchFamily="34" charset="0"/>
              </a:rPr>
              <a:t>Pyranoanthocyanins</a:t>
            </a:r>
            <a:r>
              <a:rPr lang="en-US" dirty="0">
                <a:latin typeface="Arial" panose="020B0604020202020204" pitchFamily="34" charset="0"/>
                <a:cs typeface="Arial" panose="020B0604020202020204" pitchFamily="34" charset="0"/>
              </a:rPr>
              <a:t> in the Gas Phase and Solution. </a:t>
            </a:r>
            <a:r>
              <a:rPr lang="en-US" i="1" dirty="0">
                <a:latin typeface="Arial" panose="020B0604020202020204" pitchFamily="34" charset="0"/>
                <a:cs typeface="Arial" panose="020B0604020202020204" pitchFamily="34" charset="0"/>
              </a:rPr>
              <a:t>J. Chem. Theory </a:t>
            </a:r>
            <a:r>
              <a:rPr lang="en-US" i="1" dirty="0" err="1">
                <a:latin typeface="Arial" panose="020B0604020202020204" pitchFamily="34" charset="0"/>
                <a:cs typeface="Arial" panose="020B0604020202020204" pitchFamily="34" charset="0"/>
              </a:rPr>
              <a:t>Comput</a:t>
            </a: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2011, </a:t>
            </a:r>
            <a:r>
              <a:rPr lang="en-US" i="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1073-1081.</a:t>
            </a:r>
          </a:p>
          <a:p>
            <a:pPr algn="just"/>
            <a:r>
              <a:rPr lang="en-US" dirty="0" err="1">
                <a:latin typeface="Arial" panose="020B0604020202020204" pitchFamily="34" charset="0"/>
                <a:cs typeface="Arial" panose="020B0604020202020204" pitchFamily="34" charset="0"/>
              </a:rPr>
              <a:t>Jacquemin</a:t>
            </a:r>
            <a:r>
              <a:rPr lang="en-US" dirty="0">
                <a:latin typeface="Arial" panose="020B0604020202020204" pitchFamily="34" charset="0"/>
                <a:cs typeface="Arial" panose="020B0604020202020204" pitchFamily="34" charset="0"/>
              </a:rPr>
              <a:t>, D., </a:t>
            </a:r>
            <a:r>
              <a:rPr lang="en-US" dirty="0" err="1">
                <a:latin typeface="Arial" panose="020B0604020202020204" pitchFamily="34" charset="0"/>
                <a:cs typeface="Arial" panose="020B0604020202020204" pitchFamily="34" charset="0"/>
              </a:rPr>
              <a:t>Perpète</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Scuseria</a:t>
            </a:r>
            <a:r>
              <a:rPr lang="en-US" dirty="0">
                <a:latin typeface="Arial" panose="020B0604020202020204" pitchFamily="34" charset="0"/>
                <a:cs typeface="Arial" panose="020B0604020202020204" pitchFamily="34" charset="0"/>
              </a:rPr>
              <a:t>, G., </a:t>
            </a:r>
            <a:r>
              <a:rPr lang="en-US" dirty="0" err="1">
                <a:latin typeface="Arial" panose="020B0604020202020204" pitchFamily="34" charset="0"/>
                <a:cs typeface="Arial" panose="020B0604020202020204" pitchFamily="34" charset="0"/>
              </a:rPr>
              <a:t>Ciofini</a:t>
            </a:r>
            <a:r>
              <a:rPr lang="en-US" dirty="0">
                <a:latin typeface="Arial" panose="020B0604020202020204" pitchFamily="34" charset="0"/>
                <a:cs typeface="Arial" panose="020B0604020202020204" pitchFamily="34" charset="0"/>
              </a:rPr>
              <a:t>, I., Adamo, C. TD-DFT Performance for the Visible Absorption Spectra of Organic Dyes: Conventional versus Long-Range Hybrids. </a:t>
            </a:r>
            <a:r>
              <a:rPr lang="en-US" i="1" dirty="0">
                <a:latin typeface="Arial" panose="020B0604020202020204" pitchFamily="34" charset="0"/>
                <a:cs typeface="Arial" panose="020B0604020202020204" pitchFamily="34" charset="0"/>
              </a:rPr>
              <a:t>J. Chem. Theory </a:t>
            </a:r>
            <a:r>
              <a:rPr lang="en-US" i="1" dirty="0" err="1">
                <a:latin typeface="Arial" panose="020B0604020202020204" pitchFamily="34" charset="0"/>
                <a:cs typeface="Arial" panose="020B0604020202020204" pitchFamily="34" charset="0"/>
              </a:rPr>
              <a:t>Comput</a:t>
            </a: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2008, </a:t>
            </a:r>
            <a:r>
              <a:rPr lang="en-US" i="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123-135.</a:t>
            </a:r>
          </a:p>
          <a:p>
            <a:pPr algn="just"/>
            <a:r>
              <a:rPr lang="en-US" dirty="0">
                <a:latin typeface="Arial" panose="020B0604020202020204" pitchFamily="34" charset="0"/>
                <a:cs typeface="Arial" panose="020B0604020202020204" pitchFamily="34" charset="0"/>
              </a:rPr>
              <a:t>Martín-Gil, J., Ramos-Sánchez, M., Martín-Gil, F., José-</a:t>
            </a:r>
            <a:r>
              <a:rPr lang="en-US" dirty="0" err="1">
                <a:latin typeface="Arial" panose="020B0604020202020204" pitchFamily="34" charset="0"/>
                <a:cs typeface="Arial" panose="020B0604020202020204" pitchFamily="34" charset="0"/>
              </a:rPr>
              <a:t>Yacamán</a:t>
            </a:r>
            <a:r>
              <a:rPr lang="en-US" dirty="0">
                <a:latin typeface="Arial" panose="020B0604020202020204" pitchFamily="34" charset="0"/>
                <a:cs typeface="Arial" panose="020B0604020202020204" pitchFamily="34" charset="0"/>
              </a:rPr>
              <a:t>, M. Chemical Composition of a Fountain Pen Ink. </a:t>
            </a:r>
            <a:r>
              <a:rPr lang="en-US" i="1" dirty="0">
                <a:latin typeface="Arial" panose="020B0604020202020204" pitchFamily="34" charset="0"/>
                <a:cs typeface="Arial" panose="020B0604020202020204" pitchFamily="34" charset="0"/>
              </a:rPr>
              <a:t>J. Chem. Educ. </a:t>
            </a:r>
            <a:r>
              <a:rPr lang="en-US" b="1" dirty="0">
                <a:latin typeface="Arial" panose="020B0604020202020204" pitchFamily="34" charset="0"/>
                <a:cs typeface="Arial" panose="020B0604020202020204" pitchFamily="34" charset="0"/>
              </a:rPr>
              <a:t>2006, </a:t>
            </a:r>
            <a:r>
              <a:rPr lang="en-US" i="1" dirty="0">
                <a:latin typeface="Arial" panose="020B0604020202020204" pitchFamily="34" charset="0"/>
                <a:cs typeface="Arial" panose="020B0604020202020204" pitchFamily="34" charset="0"/>
              </a:rPr>
              <a:t>83</a:t>
            </a:r>
            <a:r>
              <a:rPr lang="en-US" dirty="0">
                <a:latin typeface="Arial" panose="020B0604020202020204" pitchFamily="34" charset="0"/>
                <a:cs typeface="Arial" panose="020B0604020202020204" pitchFamily="34" charset="0"/>
              </a:rPr>
              <a:t>, 1476-1478.</a:t>
            </a:r>
          </a:p>
          <a:p>
            <a:pPr algn="just"/>
            <a:r>
              <a:rPr lang="en-US" dirty="0" err="1">
                <a:latin typeface="Arial" panose="020B0604020202020204" pitchFamily="34" charset="0"/>
                <a:cs typeface="Arial" panose="020B0604020202020204" pitchFamily="34" charset="0"/>
              </a:rPr>
              <a:t>Mchedlov-Petrosyan</a:t>
            </a:r>
            <a:r>
              <a:rPr lang="en-US" dirty="0">
                <a:latin typeface="Arial" panose="020B0604020202020204" pitchFamily="34" charset="0"/>
                <a:cs typeface="Arial" panose="020B0604020202020204" pitchFamily="34" charset="0"/>
              </a:rPr>
              <a:t>, N., </a:t>
            </a:r>
            <a:r>
              <a:rPr lang="en-US" dirty="0" err="1">
                <a:latin typeface="Arial" panose="020B0604020202020204" pitchFamily="34" charset="0"/>
                <a:cs typeface="Arial" panose="020B0604020202020204" pitchFamily="34" charset="0"/>
              </a:rPr>
              <a:t>Kukhtik</a:t>
            </a:r>
            <a:r>
              <a:rPr lang="en-US" dirty="0">
                <a:latin typeface="Arial" panose="020B0604020202020204" pitchFamily="34" charset="0"/>
                <a:cs typeface="Arial" panose="020B0604020202020204" pitchFamily="34" charset="0"/>
              </a:rPr>
              <a:t>, V., </a:t>
            </a:r>
            <a:r>
              <a:rPr lang="en-US" dirty="0" err="1">
                <a:latin typeface="Arial" panose="020B0604020202020204" pitchFamily="34" charset="0"/>
                <a:cs typeface="Arial" panose="020B0604020202020204" pitchFamily="34" charset="0"/>
              </a:rPr>
              <a:t>Egorova</a:t>
            </a:r>
            <a:r>
              <a:rPr lang="en-US" dirty="0">
                <a:latin typeface="Arial" panose="020B0604020202020204" pitchFamily="34" charset="0"/>
                <a:cs typeface="Arial" panose="020B0604020202020204" pitchFamily="34" charset="0"/>
              </a:rPr>
              <a:t>, S. </a:t>
            </a:r>
            <a:r>
              <a:rPr lang="en-US" dirty="0" err="1">
                <a:latin typeface="Arial" panose="020B0604020202020204" pitchFamily="34" charset="0"/>
                <a:cs typeface="Arial" panose="020B0604020202020204" pitchFamily="34" charset="0"/>
              </a:rPr>
              <a:t>Protolytic</a:t>
            </a:r>
            <a:r>
              <a:rPr lang="en-US" dirty="0">
                <a:latin typeface="Arial" panose="020B0604020202020204" pitchFamily="34" charset="0"/>
                <a:cs typeface="Arial" panose="020B0604020202020204" pitchFamily="34" charset="0"/>
              </a:rPr>
              <a:t> Equilibria of Fluorescein Halo Derivatives in Aqueous-Organic Systems. </a:t>
            </a:r>
            <a:r>
              <a:rPr lang="en-US" i="1" dirty="0">
                <a:latin typeface="Arial" panose="020B0604020202020204" pitchFamily="34" charset="0"/>
                <a:cs typeface="Arial" panose="020B0604020202020204" pitchFamily="34" charset="0"/>
              </a:rPr>
              <a:t>Russ. J. Gen. Chem.</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2006, </a:t>
            </a:r>
            <a:r>
              <a:rPr lang="en-US" i="1" dirty="0">
                <a:latin typeface="Arial" panose="020B0604020202020204" pitchFamily="34" charset="0"/>
                <a:cs typeface="Arial" panose="020B0604020202020204" pitchFamily="34" charset="0"/>
              </a:rPr>
              <a:t>76, </a:t>
            </a:r>
            <a:r>
              <a:rPr lang="en-US" dirty="0">
                <a:latin typeface="Arial" panose="020B0604020202020204" pitchFamily="34" charset="0"/>
                <a:cs typeface="Arial" panose="020B0604020202020204" pitchFamily="34" charset="0"/>
              </a:rPr>
              <a:t>1607-1617.</a:t>
            </a:r>
          </a:p>
        </p:txBody>
      </p:sp>
    </p:spTree>
    <p:extLst>
      <p:ext uri="{BB962C8B-B14F-4D97-AF65-F5344CB8AC3E}">
        <p14:creationId xmlns:p14="http://schemas.microsoft.com/office/powerpoint/2010/main" val="11202800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6827BA16C09D449A16AAE69A8A785E" ma:contentTypeVersion="7" ma:contentTypeDescription="Create a new document." ma:contentTypeScope="" ma:versionID="63ca7ffe1d7601e5720647e22285d96d">
  <xsd:schema xmlns:xsd="http://www.w3.org/2001/XMLSchema" xmlns:xs="http://www.w3.org/2001/XMLSchema" xmlns:p="http://schemas.microsoft.com/office/2006/metadata/properties" xmlns:ns3="72ee36c9-6d2c-408a-a565-8c1b7bb2fc0d" xmlns:ns4="04e1ad9b-f8c4-459f-af1a-0a2c4d4285ae" targetNamespace="http://schemas.microsoft.com/office/2006/metadata/properties" ma:root="true" ma:fieldsID="d9f5420a898113eb74abdf7b75952d2f" ns3:_="" ns4:_="">
    <xsd:import namespace="72ee36c9-6d2c-408a-a565-8c1b7bb2fc0d"/>
    <xsd:import namespace="04e1ad9b-f8c4-459f-af1a-0a2c4d4285a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ee36c9-6d2c-408a-a565-8c1b7bb2f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e1ad9b-f8c4-459f-af1a-0a2c4d4285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B3624-1CE4-4269-A66A-2D0D2974485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04e1ad9b-f8c4-459f-af1a-0a2c4d4285ae"/>
    <ds:schemaRef ds:uri="72ee36c9-6d2c-408a-a565-8c1b7bb2fc0d"/>
    <ds:schemaRef ds:uri="http://www.w3.org/XML/1998/namespace"/>
  </ds:schemaRefs>
</ds:datastoreItem>
</file>

<file path=customXml/itemProps2.xml><?xml version="1.0" encoding="utf-8"?>
<ds:datastoreItem xmlns:ds="http://schemas.openxmlformats.org/officeDocument/2006/customXml" ds:itemID="{85895CC4-7D37-487A-BFA8-13FA8A28D69B}">
  <ds:schemaRefs>
    <ds:schemaRef ds:uri="http://schemas.microsoft.com/sharepoint/v3/contenttype/forms"/>
  </ds:schemaRefs>
</ds:datastoreItem>
</file>

<file path=customXml/itemProps3.xml><?xml version="1.0" encoding="utf-8"?>
<ds:datastoreItem xmlns:ds="http://schemas.openxmlformats.org/officeDocument/2006/customXml" ds:itemID="{8AE7C06D-BF30-4D38-90C9-18BCADE6A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ee36c9-6d2c-408a-a565-8c1b7bb2fc0d"/>
    <ds:schemaRef ds:uri="04e1ad9b-f8c4-459f-af1a-0a2c4d428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1221</TotalTime>
  <Words>1641</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Alvaro Castillo</dc:creator>
  <cp:lastModifiedBy>Leo Ebersole</cp:lastModifiedBy>
  <cp:revision>110</cp:revision>
  <dcterms:created xsi:type="dcterms:W3CDTF">2020-07-28T18:14:42Z</dcterms:created>
  <dcterms:modified xsi:type="dcterms:W3CDTF">2020-10-09T20:16:46Z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0x0101005C6827BA16C09D449A16AAE69A8A785E</vt:lpwstr>
  </property>
  <property fmtid="{D5CDD505-2E9C-101B-9397-08002B2CF9AE}" pid="3" name="_MarkAsFinal">
    <vt:bool>true</vt:bool>
  </property>
</Properties>
</file>